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1.bin" ContentType="application/vnd.ms-office.activeX"/>
  <Override PartName="/ppt/activeX/activeX2.xml" ContentType="application/vnd.ms-office.activeX+xml"/>
  <Override PartName="/ppt/activeX/activeX2.bin" ContentType="application/vnd.ms-office.activeX"/>
  <Override PartName="/ppt/activeX/activeX3.xml" ContentType="application/vnd.ms-office.activeX+xml"/>
  <Override PartName="/ppt/activeX/activeX3.bin" ContentType="application/vnd.ms-office.activeX"/>
  <Override PartName="/ppt/activeX/activeX4.xml" ContentType="application/vnd.ms-office.activeX+xml"/>
  <Override PartName="/ppt/activeX/activeX4.bin" ContentType="application/vnd.ms-office.activeX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95" r:id="rId3"/>
    <p:sldId id="296" r:id="rId4"/>
    <p:sldId id="294" r:id="rId5"/>
    <p:sldId id="291" r:id="rId6"/>
    <p:sldId id="290" r:id="rId7"/>
    <p:sldId id="297" r:id="rId8"/>
    <p:sldId id="298" r:id="rId9"/>
    <p:sldId id="299" r:id="rId10"/>
    <p:sldId id="300" r:id="rId11"/>
    <p:sldId id="301" r:id="rId12"/>
    <p:sldId id="303" r:id="rId13"/>
    <p:sldId id="308" r:id="rId14"/>
    <p:sldId id="314" r:id="rId15"/>
    <p:sldId id="312" r:id="rId16"/>
    <p:sldId id="304" r:id="rId17"/>
    <p:sldId id="305" r:id="rId18"/>
    <p:sldId id="306" r:id="rId19"/>
    <p:sldId id="310" r:id="rId20"/>
    <p:sldId id="309" r:id="rId21"/>
    <p:sldId id="307" r:id="rId22"/>
    <p:sldId id="311" r:id="rId23"/>
    <p:sldId id="260" r:id="rId24"/>
    <p:sldId id="313" r:id="rId25"/>
    <p:sldId id="268" r:id="rId26"/>
    <p:sldId id="315" r:id="rId27"/>
    <p:sldId id="264" r:id="rId28"/>
    <p:sldId id="279" r:id="rId29"/>
    <p:sldId id="317" r:id="rId30"/>
    <p:sldId id="258" r:id="rId31"/>
    <p:sldId id="262" r:id="rId32"/>
    <p:sldId id="275" r:id="rId33"/>
    <p:sldId id="293" r:id="rId34"/>
    <p:sldId id="281" r:id="rId35"/>
    <p:sldId id="292" r:id="rId36"/>
    <p:sldId id="277" r:id="rId37"/>
    <p:sldId id="265" r:id="rId38"/>
    <p:sldId id="318" r:id="rId39"/>
    <p:sldId id="267" r:id="rId40"/>
    <p:sldId id="316" r:id="rId41"/>
    <p:sldId id="278" r:id="rId42"/>
    <p:sldId id="259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CCFFCC"/>
    <a:srgbClr val="CCFF33"/>
    <a:srgbClr val="FFFF9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27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C977A8F-2239-4810-AAEE-BCC429F395DB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82A027-EAE4-4969-B5FE-B4571C6CFE5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28AE27F-AD0E-4642-9DF8-0BBB1012AF66}" type="slidenum">
              <a:rPr lang="ru-RU" altLang="ru-RU"/>
              <a:pPr eaLnBrk="1" hangingPunct="1"/>
              <a:t>32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B455BCD-3BE7-41CE-BD86-A41B791D6D59}" type="slidenum">
              <a:rPr lang="ru-RU" altLang="ru-RU"/>
              <a:pPr eaLnBrk="1" hangingPunct="1"/>
              <a:t>38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AEAB-9BCC-4F03-B224-A47744B660C0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2F3A3-2A99-4784-9E37-FBAEE182C2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6293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213D-3AC1-4118-B7F9-1BE6E7DC7957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1FB63-E210-4968-BE4B-FFBE3B2544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5842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85A06-0765-4D8C-868B-EEBD2846670B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309F0-A3E6-41C3-968D-D50171442E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632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99B59-F390-4A71-A033-A62AAAD4670E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D906F-7A3A-47FB-8CAA-10F3F225FF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98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9F20-65B8-4131-B4AF-A6D2EBE2FBC9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4F446-0D4E-41BF-BD30-17018A80F0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681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F1744-5A33-4167-A5EA-AD69A35FF548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0A750-8E53-4447-8E3F-B6D9C53CE0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850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ED230-67AF-422B-9503-11609216CC31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208D0-646B-4F55-9DBC-17730B8CA4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0742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612B8-00F8-4C2F-ABFF-9BDC8816F434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93BD7-1153-42DD-92DD-33E704DDD0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11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42B40-2385-4E44-B53A-11F338D1C9DB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DA1AF-614F-429D-A242-918718D433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55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46E57-684D-4C96-90C6-48CCA06A4681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53B5F-A663-4677-B7CA-F834DFF52C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398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364F2-B19E-4F81-93BE-F37FE203D07B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6C3BA-62A0-4E58-8716-B4D11D26DC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9251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EDA2B7-71A0-4963-BCA0-AA4751AA6EE0}" type="datetimeFigureOut">
              <a:rPr lang="ru-RU"/>
              <a:pPr>
                <a:defRPr/>
              </a:pPr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011A829-A47E-4EC7-9321-E9188C31F10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slide" Target="slide6.xml"/><Relationship Id="rId18" Type="http://schemas.openxmlformats.org/officeDocument/2006/relationships/slide" Target="slide10.xml"/><Relationship Id="rId26" Type="http://schemas.openxmlformats.org/officeDocument/2006/relationships/slide" Target="slide20.xml"/><Relationship Id="rId39" Type="http://schemas.openxmlformats.org/officeDocument/2006/relationships/image" Target="../media/image23.wmf"/><Relationship Id="rId21" Type="http://schemas.openxmlformats.org/officeDocument/2006/relationships/slide" Target="slide16.xml"/><Relationship Id="rId34" Type="http://schemas.openxmlformats.org/officeDocument/2006/relationships/slide" Target="slide14.xml"/><Relationship Id="rId7" Type="http://schemas.openxmlformats.org/officeDocument/2006/relationships/slide" Target="slide4.xml"/><Relationship Id="rId12" Type="http://schemas.openxmlformats.org/officeDocument/2006/relationships/slide" Target="slide9.xml"/><Relationship Id="rId17" Type="http://schemas.openxmlformats.org/officeDocument/2006/relationships/slide" Target="slide26.xml"/><Relationship Id="rId25" Type="http://schemas.openxmlformats.org/officeDocument/2006/relationships/slide" Target="slide35.xml"/><Relationship Id="rId33" Type="http://schemas.openxmlformats.org/officeDocument/2006/relationships/slide" Target="slide18.xml"/><Relationship Id="rId38" Type="http://schemas.openxmlformats.org/officeDocument/2006/relationships/image" Target="../media/image22.wmf"/><Relationship Id="rId2" Type="http://schemas.openxmlformats.org/officeDocument/2006/relationships/control" Target="../activeX/activeX1.xml"/><Relationship Id="rId16" Type="http://schemas.openxmlformats.org/officeDocument/2006/relationships/slide" Target="slide22.xml"/><Relationship Id="rId20" Type="http://schemas.openxmlformats.org/officeDocument/2006/relationships/slide" Target="slide13.xml"/><Relationship Id="rId29" Type="http://schemas.openxmlformats.org/officeDocument/2006/relationships/slide" Target="slide40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11" Type="http://schemas.openxmlformats.org/officeDocument/2006/relationships/slide" Target="slide8.xml"/><Relationship Id="rId24" Type="http://schemas.openxmlformats.org/officeDocument/2006/relationships/slide" Target="slide11.xml"/><Relationship Id="rId32" Type="http://schemas.openxmlformats.org/officeDocument/2006/relationships/slide" Target="slide19.xml"/><Relationship Id="rId37" Type="http://schemas.openxmlformats.org/officeDocument/2006/relationships/image" Target="../media/image21.wmf"/><Relationship Id="rId40" Type="http://schemas.openxmlformats.org/officeDocument/2006/relationships/image" Target="../media/image24.wmf"/><Relationship Id="rId5" Type="http://schemas.openxmlformats.org/officeDocument/2006/relationships/control" Target="../activeX/activeX4.xml"/><Relationship Id="rId15" Type="http://schemas.openxmlformats.org/officeDocument/2006/relationships/slide" Target="slide12.xml"/><Relationship Id="rId23" Type="http://schemas.openxmlformats.org/officeDocument/2006/relationships/slide" Target="slide29.xml"/><Relationship Id="rId28" Type="http://schemas.openxmlformats.org/officeDocument/2006/relationships/slide" Target="slide24.xml"/><Relationship Id="rId36" Type="http://schemas.openxmlformats.org/officeDocument/2006/relationships/image" Target="../media/image25.png"/><Relationship Id="rId10" Type="http://schemas.openxmlformats.org/officeDocument/2006/relationships/slide" Target="slide7.xml"/><Relationship Id="rId19" Type="http://schemas.openxmlformats.org/officeDocument/2006/relationships/slide" Target="slide5.xml"/><Relationship Id="rId31" Type="http://schemas.openxmlformats.org/officeDocument/2006/relationships/slide" Target="slide33.xml"/><Relationship Id="rId4" Type="http://schemas.openxmlformats.org/officeDocument/2006/relationships/control" Target="../activeX/activeX3.xml"/><Relationship Id="rId9" Type="http://schemas.openxmlformats.org/officeDocument/2006/relationships/slide" Target="slide2.xml"/><Relationship Id="rId14" Type="http://schemas.openxmlformats.org/officeDocument/2006/relationships/slide" Target="slide21.xml"/><Relationship Id="rId22" Type="http://schemas.openxmlformats.org/officeDocument/2006/relationships/slide" Target="slide15.xml"/><Relationship Id="rId27" Type="http://schemas.openxmlformats.org/officeDocument/2006/relationships/slide" Target="slide17.xml"/><Relationship Id="rId30" Type="http://schemas.openxmlformats.org/officeDocument/2006/relationships/slide" Target="slide28.xml"/><Relationship Id="rId35" Type="http://schemas.openxmlformats.org/officeDocument/2006/relationships/slide" Target="slide38.xml"/><Relationship Id="rId8" Type="http://schemas.openxmlformats.org/officeDocument/2006/relationships/slide" Target="slide3.xml"/><Relationship Id="rId3" Type="http://schemas.openxmlformats.org/officeDocument/2006/relationships/control" Target="../activeX/activeX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audio" Target="../media/media1.WAV"/><Relationship Id="rId16" Type="http://schemas.openxmlformats.org/officeDocument/2006/relationships/image" Target="../media/image58.png"/><Relationship Id="rId1" Type="http://schemas.microsoft.com/office/2007/relationships/media" Target="../media/media1.WAV"/><Relationship Id="rId6" Type="http://schemas.openxmlformats.org/officeDocument/2006/relationships/image" Target="../media/image48.jpe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3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9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54;%202019-2020\&#1086;&#1090;&#1082;&#1088;&#1099;&#1090;&#1099;&#1081;%20&#1091;&#1088;&#1086;&#1082;\7%20&#1082;&#1083;&#1072;&#1089;&#1089;_&#1088;&#1091;&#1089;&#1089;&#1082;&#1080;&#1081;_&#1103;&#1079;&#1099;&#1082;\&#1055;&#1088;&#1080;&#1083;&#1086;&#1078;&#1077;&#1085;&#1080;&#1077;1\fiscult.mp3" TargetMode="External"/><Relationship Id="rId6" Type="http://schemas.openxmlformats.org/officeDocument/2006/relationships/image" Target="../media/image67.gif"/><Relationship Id="rId5" Type="http://schemas.openxmlformats.org/officeDocument/2006/relationships/image" Target="../media/image66.gif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571500" y="1785938"/>
            <a:ext cx="7886700" cy="1814512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современных педагогических технологий в процессе обучения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 учителей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solidFill>
            <a:srgbClr val="CCFF99"/>
          </a:solidFill>
        </p:spPr>
        <p:txBody>
          <a:bodyPr/>
          <a:lstStyle/>
          <a:p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критического мышления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solidFill>
            <a:srgbClr val="CCFF33"/>
          </a:solidFill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400" smtClean="0"/>
              <a:t> </a:t>
            </a:r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развития критического мышления: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остановками;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вопросниками;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«Знаю, узнал, хочу узнать»;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творческих работ;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кластер;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«Верно – неверно» 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штурм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Интеллектуальная разминка 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</a:p>
          <a:p>
            <a:endParaRPr lang="ru-RU" altLang="ru-RU" sz="2400" smtClean="0"/>
          </a:p>
          <a:p>
            <a:r>
              <a:rPr lang="ru-RU" alt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1593850" cy="5540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3600" b="1" dirty="0" smtClean="0"/>
              <a:t>автор </a:t>
            </a:r>
            <a:endParaRPr lang="ru-RU" sz="36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23370" y="373559"/>
            <a:ext cx="5697265" cy="769441"/>
          </a:xfrm>
          <a:solidFill>
            <a:srgbClr val="FFFF00"/>
          </a:solidFill>
          <a:ln w="76200">
            <a:solidFill>
              <a:srgbClr val="7030A0"/>
            </a:solidFill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Особенности сказки</a:t>
            </a:r>
            <a:endParaRPr lang="ru-RU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659563" y="1844675"/>
            <a:ext cx="1595437" cy="55403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defRPr/>
            </a:pPr>
            <a:r>
              <a:rPr lang="ru-RU" sz="3600" b="1" dirty="0">
                <a:latin typeface="+mn-lt"/>
              </a:rPr>
              <a:t>зачин 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407150" y="3429000"/>
            <a:ext cx="2736850" cy="936625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defRPr/>
            </a:pPr>
            <a:r>
              <a:rPr lang="ru-RU" sz="3300" b="1" dirty="0">
                <a:latin typeface="+mn-lt"/>
              </a:rPr>
              <a:t>волшебные предметы 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8313" y="2708275"/>
            <a:ext cx="1593850" cy="55403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defRPr/>
            </a:pPr>
            <a:r>
              <a:rPr lang="ru-RU" sz="3600" b="1" dirty="0">
                <a:latin typeface="+mn-lt"/>
              </a:rPr>
              <a:t>герои 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50825" y="5084763"/>
            <a:ext cx="2736850" cy="647700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defRPr/>
            </a:pPr>
            <a:r>
              <a:rPr lang="ru-RU" sz="3300" b="1" dirty="0">
                <a:latin typeface="+mn-lt"/>
              </a:rPr>
              <a:t>волшебство 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372225" y="5229225"/>
            <a:ext cx="2376488" cy="720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defRPr/>
            </a:pPr>
            <a:r>
              <a:rPr lang="ru-RU" sz="3300" b="1" dirty="0">
                <a:latin typeface="+mn-lt"/>
              </a:rPr>
              <a:t>концовка</a:t>
            </a:r>
            <a:r>
              <a:rPr lang="ru-RU" sz="3600" b="1" dirty="0">
                <a:latin typeface="+mn-lt"/>
              </a:rPr>
              <a:t> </a:t>
            </a:r>
          </a:p>
        </p:txBody>
      </p:sp>
      <p:pic>
        <p:nvPicPr>
          <p:cNvPr id="1434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412875"/>
            <a:ext cx="4679950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260350"/>
            <a:ext cx="4941887" cy="17399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WordArt 5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3705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 panose="02040502050405020303" pitchFamily="18" charset="0"/>
              </a:rPr>
              <a:t>Инструктаж</a:t>
            </a:r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539750" y="2205038"/>
            <a:ext cx="82073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/>
              <a:t>Расположив дроби в порядке возрастания, вы сможете прочитать название спортивной машины нашего путешествия. 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95513" y="3573463"/>
          <a:ext cx="52419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Уравнение" r:id="rId4" imgW="1841400" imgH="393480" progId="Equation.3">
                  <p:embed/>
                </p:oleObj>
              </mc:Choice>
              <mc:Fallback>
                <p:oleObj name="Уравнение" r:id="rId4" imgW="184140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3573463"/>
                        <a:ext cx="5241925" cy="112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2266950" y="4687888"/>
            <a:ext cx="59769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</a:rPr>
              <a:t>Д   Е    О   С   Х   Н    О   Г 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95513" y="5661025"/>
            <a:ext cx="59769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rgbClr val="FF0000"/>
                </a:solidFill>
              </a:rPr>
              <a:t>С   Н    Е   Г   О   Х    О   Д </a:t>
            </a:r>
          </a:p>
        </p:txBody>
      </p:sp>
      <p:pic>
        <p:nvPicPr>
          <p:cNvPr id="103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836613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klass\Рабочий стол\4-1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63" y="1928813"/>
            <a:ext cx="3714750" cy="4514850"/>
          </a:xfrm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0" y="-214313"/>
            <a:ext cx="42148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ПРИН-ЦЕС-СА</a:t>
            </a:r>
            <a:r>
              <a:rPr lang="ru-RU" altLang="ru-RU" sz="9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5364" name="Picture 2" descr="C:\Documents and Settings\klass\Рабочий стол\volshiebnaia_skazka_zloi_volshiebnik_2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2000250"/>
            <a:ext cx="3384550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4427538" y="571500"/>
            <a:ext cx="4716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ЗЛОЙ ВОЛ-ШЕБ-НИК</a:t>
            </a:r>
            <a:endParaRPr lang="ru-RU" alt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614738" cy="1417638"/>
          </a:xfrm>
        </p:spPr>
        <p:txBody>
          <a:bodyPr/>
          <a:lstStyle/>
          <a:p>
            <a:pPr eaLnBrk="1" hangingPunct="1"/>
            <a:r>
              <a:rPr lang="ru-RU" altLang="ru-RU" sz="9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за́мок</a:t>
            </a:r>
          </a:p>
        </p:txBody>
      </p:sp>
      <p:pic>
        <p:nvPicPr>
          <p:cNvPr id="35843" name="Picture 2" descr="C:\Documents and Settings\klass\Рабочий стол\2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143116"/>
            <a:ext cx="4571991" cy="2714620"/>
          </a:xfrm>
          <a:effectLst>
            <a:softEdge rad="112500"/>
          </a:effectLst>
        </p:spPr>
      </p:pic>
      <p:pic>
        <p:nvPicPr>
          <p:cNvPr id="16388" name="Picture 2" descr="C:\Documents and Settings\klass\Рабочий стол\52229fd6145211e980f000155dc3c401_4f9a0a1c151911e980f000155dc3c4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2000250"/>
            <a:ext cx="1890713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429125" y="285750"/>
            <a:ext cx="4500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9600" dirty="0" err="1">
                <a:latin typeface="Times New Roman" pitchFamily="18" charset="0"/>
                <a:ea typeface="+mj-ea"/>
                <a:cs typeface="Times New Roman" pitchFamily="18" charset="0"/>
              </a:rPr>
              <a:t>замо́к</a:t>
            </a:r>
            <a:endParaRPr lang="ru-RU" sz="96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567" y="195943"/>
            <a:ext cx="1371600" cy="15544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0" dirty="0">
                <a:solidFill>
                  <a:srgbClr val="4F9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52652" y="3344091"/>
            <a:ext cx="1518557" cy="16067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0" dirty="0">
                <a:solidFill>
                  <a:srgbClr val="4F9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77294" y="4389120"/>
            <a:ext cx="1263831" cy="15936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0" dirty="0">
                <a:solidFill>
                  <a:srgbClr val="4F9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3140" y="2338252"/>
            <a:ext cx="1254035" cy="15283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0" dirty="0">
                <a:solidFill>
                  <a:srgbClr val="4F9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03966" y="5225144"/>
            <a:ext cx="1361803" cy="13977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0" dirty="0">
                <a:solidFill>
                  <a:srgbClr val="4F9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6875" y="1280160"/>
            <a:ext cx="1263831" cy="16720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0" dirty="0">
                <a:solidFill>
                  <a:srgbClr val="4F961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solidFill>
            <a:srgbClr val="CCFF99"/>
          </a:solidFill>
        </p:spPr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Игровую технологию можно использовать в качестве проведения целого урока, например, игра – путешествие. </a:t>
            </a:r>
          </a:p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на закрепление, повторение и обобщение материала. Кроссворды, головоломки, ребусы, соревнования, эстафеты, деловые и ролевые игры, праздники и т. 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"Богатыри" (1881-1898)</a:t>
            </a:r>
            <a:br>
              <a:rPr lang="ru-RU" alt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Добрыня Никитич, Илья Муромец, Алёша Попович</a:t>
            </a:r>
          </a:p>
        </p:txBody>
      </p:sp>
      <p:pic>
        <p:nvPicPr>
          <p:cNvPr id="4" name="Picture 2" descr="http://viktorbychkov.ru/bimages/5/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0049" y="1179440"/>
            <a:ext cx="7483447" cy="5442586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Received Files\Гаджимагомедова М.Н\камень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50" y="928688"/>
            <a:ext cx="7429500" cy="47148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-381000" y="457200"/>
            <a:ext cx="8991600" cy="6019800"/>
          </a:xfrm>
          <a:prstGeom prst="roundRect">
            <a:avLst/>
          </a:prstGeom>
          <a:solidFill>
            <a:srgbClr val="3939CF"/>
          </a:solidFill>
          <a:ln w="76200" cmpd="thickThin">
            <a:solidFill>
              <a:schemeClr val="bg2">
                <a:lumMod val="20000"/>
                <a:lumOff val="80000"/>
              </a:schemeClr>
            </a:solidFill>
            <a:prstDash val="solid"/>
          </a:ln>
          <a:scene3d>
            <a:camera prst="perspectiveLeft"/>
            <a:lightRig rig="threePt" dir="t"/>
          </a:scene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 cmpd="thickThin">
                <a:solidFill>
                  <a:schemeClr val="tx1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7686" y="850098"/>
            <a:ext cx="7010400" cy="3046988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9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Австралия и Океания</a:t>
            </a:r>
          </a:p>
        </p:txBody>
      </p:sp>
      <p:pic>
        <p:nvPicPr>
          <p:cNvPr id="21510" name="Рисунок 6" descr="19schoo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4464050"/>
            <a:ext cx="24590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216400"/>
            <a:ext cx="298926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такое технология?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Слово «технология» происходит от греческих слов – искусство, мастерство и - учение. Поэтому термин «педагогическая технология» в буквальном переводе означает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учение о педагогическом искусстве, мастерстве.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Text Box 51"/>
          <p:cNvSpPr txBox="1">
            <a:spLocks noChangeArrowheads="1"/>
          </p:cNvSpPr>
          <p:nvPr/>
        </p:nvSpPr>
        <p:spPr bwMode="auto">
          <a:xfrm>
            <a:off x="228600" y="319088"/>
            <a:ext cx="1752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Географическое положение</a:t>
            </a:r>
            <a:endParaRPr lang="en-US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ekton Pro" pitchFamily="34" charset="0"/>
            </a:endParaRPr>
          </a:p>
        </p:txBody>
      </p:sp>
      <p:sp>
        <p:nvSpPr>
          <p:cNvPr id="3112" name="Text Box 161"/>
          <p:cNvSpPr txBox="1">
            <a:spLocks noChangeArrowheads="1"/>
          </p:cNvSpPr>
          <p:nvPr/>
        </p:nvSpPr>
        <p:spPr bwMode="auto">
          <a:xfrm>
            <a:off x="1844040" y="319088"/>
            <a:ext cx="138684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Рельеф и полезные ископаемые</a:t>
            </a:r>
            <a:endParaRPr lang="en-US" sz="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113" name="Text Box 162"/>
          <p:cNvSpPr txBox="1">
            <a:spLocks noChangeArrowheads="1"/>
          </p:cNvSpPr>
          <p:nvPr/>
        </p:nvSpPr>
        <p:spPr bwMode="auto">
          <a:xfrm>
            <a:off x="3230880" y="319088"/>
            <a:ext cx="134112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Внутренние воды</a:t>
            </a:r>
          </a:p>
        </p:txBody>
      </p:sp>
      <p:sp>
        <p:nvSpPr>
          <p:cNvPr id="3114" name="Text Box 163"/>
          <p:cNvSpPr txBox="1">
            <a:spLocks noChangeArrowheads="1"/>
          </p:cNvSpPr>
          <p:nvPr/>
        </p:nvSpPr>
        <p:spPr bwMode="auto">
          <a:xfrm>
            <a:off x="4617721" y="319088"/>
            <a:ext cx="128124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Природные зоны</a:t>
            </a:r>
          </a:p>
        </p:txBody>
      </p:sp>
      <p:sp>
        <p:nvSpPr>
          <p:cNvPr id="3115" name="Text Box 164"/>
          <p:cNvSpPr txBox="1">
            <a:spLocks noChangeArrowheads="1"/>
          </p:cNvSpPr>
          <p:nvPr/>
        </p:nvSpPr>
        <p:spPr bwMode="auto">
          <a:xfrm>
            <a:off x="5978911" y="319088"/>
            <a:ext cx="130827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Население и страны</a:t>
            </a:r>
          </a:p>
        </p:txBody>
      </p:sp>
      <p:sp>
        <p:nvSpPr>
          <p:cNvPr id="2213" name="Text Box 165"/>
          <p:cNvSpPr txBox="1">
            <a:spLocks noChangeArrowheads="1"/>
          </p:cNvSpPr>
          <p:nvPr/>
        </p:nvSpPr>
        <p:spPr bwMode="auto">
          <a:xfrm>
            <a:off x="7292880" y="319088"/>
            <a:ext cx="139392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Острова</a:t>
            </a:r>
          </a:p>
        </p:txBody>
      </p:sp>
      <p:sp>
        <p:nvSpPr>
          <p:cNvPr id="2060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1219200" y="5503863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FFFF"/>
                </a:solidFill>
              </a:rPr>
              <a:t>1</a:t>
            </a:r>
            <a:endParaRPr lang="en-US" altLang="ru-RU" sz="2000" b="1">
              <a:solidFill>
                <a:srgbClr val="FFFFFF"/>
              </a:solidFill>
            </a:endParaRPr>
          </a:p>
        </p:txBody>
      </p:sp>
      <p:sp>
        <p:nvSpPr>
          <p:cNvPr id="3125" name="Text Box 178"/>
          <p:cNvSpPr txBox="1">
            <a:spLocks noChangeArrowheads="1"/>
          </p:cNvSpPr>
          <p:nvPr/>
        </p:nvSpPr>
        <p:spPr bwMode="auto">
          <a:xfrm>
            <a:off x="990600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  <a:defRPr/>
            </a:pP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57" name="Скругленный прямоугольник 56">
            <a:hlinkClick r:id="rId7" action="ppaction://hlinksldjump"/>
          </p:cNvPr>
          <p:cNvSpPr/>
          <p:nvPr/>
        </p:nvSpPr>
        <p:spPr>
          <a:xfrm>
            <a:off x="185112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</a:p>
        </p:txBody>
      </p:sp>
      <p:sp>
        <p:nvSpPr>
          <p:cNvPr id="58" name="Скругленный прямоугольник 57">
            <a:hlinkClick r:id="rId8" action="ppaction://hlinksldjump"/>
          </p:cNvPr>
          <p:cNvSpPr/>
          <p:nvPr/>
        </p:nvSpPr>
        <p:spPr>
          <a:xfrm>
            <a:off x="45720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</a:p>
        </p:txBody>
      </p:sp>
      <p:sp>
        <p:nvSpPr>
          <p:cNvPr id="59" name="Скругленный прямоугольник 58">
            <a:hlinkClick r:id="rId8" action="ppaction://hlinksldjump"/>
          </p:cNvPr>
          <p:cNvSpPr/>
          <p:nvPr/>
        </p:nvSpPr>
        <p:spPr>
          <a:xfrm>
            <a:off x="463896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</a:p>
        </p:txBody>
      </p:sp>
      <p:sp>
        <p:nvSpPr>
          <p:cNvPr id="60" name="Скругленный прямоугольник 59">
            <a:hlinkClick r:id="rId9" action="ppaction://hlinksldjump"/>
          </p:cNvPr>
          <p:cNvSpPr/>
          <p:nvPr/>
        </p:nvSpPr>
        <p:spPr>
          <a:xfrm>
            <a:off x="324504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</a:p>
        </p:txBody>
      </p:sp>
      <p:sp>
        <p:nvSpPr>
          <p:cNvPr id="61" name="Скругленный прямоугольник 60">
            <a:hlinkClick r:id="rId10" action="ppaction://hlinksldjump"/>
          </p:cNvPr>
          <p:cNvSpPr/>
          <p:nvPr/>
        </p:nvSpPr>
        <p:spPr>
          <a:xfrm>
            <a:off x="603288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</a:p>
        </p:txBody>
      </p:sp>
      <p:sp>
        <p:nvSpPr>
          <p:cNvPr id="62" name="Скругленный прямоугольник 61">
            <a:hlinkClick r:id="rId11" action="ppaction://hlinksldjump"/>
          </p:cNvPr>
          <p:cNvSpPr/>
          <p:nvPr/>
        </p:nvSpPr>
        <p:spPr>
          <a:xfrm>
            <a:off x="7426800" y="11850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1</a:t>
            </a:r>
          </a:p>
        </p:txBody>
      </p:sp>
      <p:sp>
        <p:nvSpPr>
          <p:cNvPr id="64" name="Скругленный прямоугольник 63">
            <a:hlinkClick r:id="rId12" action="ppaction://hlinksldjump"/>
          </p:cNvPr>
          <p:cNvSpPr/>
          <p:nvPr/>
        </p:nvSpPr>
        <p:spPr>
          <a:xfrm>
            <a:off x="185112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</a:p>
        </p:txBody>
      </p:sp>
      <p:sp>
        <p:nvSpPr>
          <p:cNvPr id="65" name="Скругленный прямоугольник 64">
            <a:hlinkClick r:id="rId13" action="ppaction://hlinksldjump"/>
          </p:cNvPr>
          <p:cNvSpPr/>
          <p:nvPr/>
        </p:nvSpPr>
        <p:spPr>
          <a:xfrm>
            <a:off x="45720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</a:p>
        </p:txBody>
      </p:sp>
      <p:sp>
        <p:nvSpPr>
          <p:cNvPr id="66" name="Скругленный прямоугольник 65">
            <a:hlinkClick r:id="rId14" action="ppaction://hlinksldjump"/>
          </p:cNvPr>
          <p:cNvSpPr/>
          <p:nvPr/>
        </p:nvSpPr>
        <p:spPr>
          <a:xfrm>
            <a:off x="463896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</a:p>
        </p:txBody>
      </p:sp>
      <p:sp>
        <p:nvSpPr>
          <p:cNvPr id="67" name="Скругленный прямоугольник 66">
            <a:hlinkClick r:id="rId15" action="ppaction://hlinksldjump"/>
          </p:cNvPr>
          <p:cNvSpPr/>
          <p:nvPr/>
        </p:nvSpPr>
        <p:spPr>
          <a:xfrm>
            <a:off x="324504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</a:p>
        </p:txBody>
      </p:sp>
      <p:sp>
        <p:nvSpPr>
          <p:cNvPr id="68" name="Скругленный прямоугольник 67">
            <a:hlinkClick r:id="rId16" action="ppaction://hlinksldjump"/>
          </p:cNvPr>
          <p:cNvSpPr/>
          <p:nvPr/>
        </p:nvSpPr>
        <p:spPr>
          <a:xfrm>
            <a:off x="603288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</a:p>
        </p:txBody>
      </p:sp>
      <p:sp>
        <p:nvSpPr>
          <p:cNvPr id="69" name="Скругленный прямоугольник 68">
            <a:hlinkClick r:id="rId17" action="ppaction://hlinksldjump"/>
          </p:cNvPr>
          <p:cNvSpPr/>
          <p:nvPr/>
        </p:nvSpPr>
        <p:spPr>
          <a:xfrm>
            <a:off x="7426800" y="20232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2</a:t>
            </a:r>
          </a:p>
        </p:txBody>
      </p:sp>
      <p:sp>
        <p:nvSpPr>
          <p:cNvPr id="70" name="Скругленный прямоугольник 69">
            <a:hlinkClick r:id="rId18" action="ppaction://hlinksldjump"/>
          </p:cNvPr>
          <p:cNvSpPr/>
          <p:nvPr/>
        </p:nvSpPr>
        <p:spPr>
          <a:xfrm>
            <a:off x="184613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</a:p>
        </p:txBody>
      </p:sp>
      <p:sp>
        <p:nvSpPr>
          <p:cNvPr id="71" name="Скругленный прямоугольник 70">
            <a:hlinkClick r:id="rId19" action="ppaction://hlinksldjump"/>
          </p:cNvPr>
          <p:cNvSpPr/>
          <p:nvPr/>
        </p:nvSpPr>
        <p:spPr>
          <a:xfrm>
            <a:off x="45221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</a:p>
        </p:txBody>
      </p:sp>
      <p:sp>
        <p:nvSpPr>
          <p:cNvPr id="72" name="Скругленный прямоугольник 71">
            <a:hlinkClick r:id="rId20" action="ppaction://hlinksldjump"/>
          </p:cNvPr>
          <p:cNvSpPr/>
          <p:nvPr/>
        </p:nvSpPr>
        <p:spPr>
          <a:xfrm>
            <a:off x="463397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</a:p>
        </p:txBody>
      </p:sp>
      <p:sp>
        <p:nvSpPr>
          <p:cNvPr id="73" name="Скругленный прямоугольник 72">
            <a:hlinkClick r:id="rId21" action="ppaction://hlinksldjump"/>
          </p:cNvPr>
          <p:cNvSpPr/>
          <p:nvPr/>
        </p:nvSpPr>
        <p:spPr>
          <a:xfrm>
            <a:off x="324005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</a:p>
        </p:txBody>
      </p:sp>
      <p:sp>
        <p:nvSpPr>
          <p:cNvPr id="74" name="Скругленный прямоугольник 73">
            <a:hlinkClick r:id="rId22" action="ppaction://hlinksldjump"/>
          </p:cNvPr>
          <p:cNvSpPr/>
          <p:nvPr/>
        </p:nvSpPr>
        <p:spPr>
          <a:xfrm>
            <a:off x="602789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</a:p>
        </p:txBody>
      </p:sp>
      <p:sp>
        <p:nvSpPr>
          <p:cNvPr id="75" name="Скругленный прямоугольник 74">
            <a:hlinkClick r:id="rId23" action="ppaction://hlinksldjump"/>
          </p:cNvPr>
          <p:cNvSpPr/>
          <p:nvPr/>
        </p:nvSpPr>
        <p:spPr>
          <a:xfrm>
            <a:off x="7421815" y="28614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3</a:t>
            </a:r>
          </a:p>
        </p:txBody>
      </p:sp>
      <p:sp>
        <p:nvSpPr>
          <p:cNvPr id="76" name="Скругленный прямоугольник 75">
            <a:hlinkClick r:id="rId24" action="ppaction://hlinksldjump"/>
          </p:cNvPr>
          <p:cNvSpPr/>
          <p:nvPr/>
        </p:nvSpPr>
        <p:spPr>
          <a:xfrm>
            <a:off x="185112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</a:p>
        </p:txBody>
      </p:sp>
      <p:sp>
        <p:nvSpPr>
          <p:cNvPr id="77" name="Скругленный прямоугольник 76">
            <a:hlinkClick r:id="rId25" action="ppaction://hlinksldjump"/>
          </p:cNvPr>
          <p:cNvSpPr/>
          <p:nvPr/>
        </p:nvSpPr>
        <p:spPr>
          <a:xfrm>
            <a:off x="45720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</a:p>
        </p:txBody>
      </p:sp>
      <p:sp>
        <p:nvSpPr>
          <p:cNvPr id="78" name="Скругленный прямоугольник 77">
            <a:hlinkClick r:id="rId26" action="ppaction://hlinksldjump"/>
          </p:cNvPr>
          <p:cNvSpPr/>
          <p:nvPr/>
        </p:nvSpPr>
        <p:spPr>
          <a:xfrm>
            <a:off x="463896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</a:p>
        </p:txBody>
      </p:sp>
      <p:sp>
        <p:nvSpPr>
          <p:cNvPr id="79" name="Скругленный прямоугольник 78">
            <a:hlinkClick r:id="rId27" action="ppaction://hlinksldjump"/>
          </p:cNvPr>
          <p:cNvSpPr/>
          <p:nvPr/>
        </p:nvSpPr>
        <p:spPr>
          <a:xfrm>
            <a:off x="324504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</a:p>
        </p:txBody>
      </p:sp>
      <p:sp>
        <p:nvSpPr>
          <p:cNvPr id="80" name="Скругленный прямоугольник 79">
            <a:hlinkClick r:id="rId28" action="ppaction://hlinksldjump"/>
          </p:cNvPr>
          <p:cNvSpPr/>
          <p:nvPr/>
        </p:nvSpPr>
        <p:spPr>
          <a:xfrm>
            <a:off x="603288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</a:p>
        </p:txBody>
      </p:sp>
      <p:sp>
        <p:nvSpPr>
          <p:cNvPr id="81" name="Скругленный прямоугольник 80">
            <a:hlinkClick r:id="rId29" action="ppaction://hlinksldjump"/>
          </p:cNvPr>
          <p:cNvSpPr/>
          <p:nvPr/>
        </p:nvSpPr>
        <p:spPr>
          <a:xfrm>
            <a:off x="7426800" y="36996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4</a:t>
            </a:r>
          </a:p>
        </p:txBody>
      </p:sp>
      <p:sp>
        <p:nvSpPr>
          <p:cNvPr id="82" name="Скругленный прямоугольник 81">
            <a:hlinkClick r:id="rId30" action="ppaction://hlinksldjump"/>
          </p:cNvPr>
          <p:cNvSpPr/>
          <p:nvPr/>
        </p:nvSpPr>
        <p:spPr>
          <a:xfrm>
            <a:off x="184542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</a:p>
        </p:txBody>
      </p:sp>
      <p:sp>
        <p:nvSpPr>
          <p:cNvPr id="83" name="Скругленный прямоугольник 82">
            <a:hlinkClick r:id="rId31" action="ppaction://hlinksldjump"/>
          </p:cNvPr>
          <p:cNvSpPr/>
          <p:nvPr/>
        </p:nvSpPr>
        <p:spPr>
          <a:xfrm>
            <a:off x="45150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</a:p>
        </p:txBody>
      </p:sp>
      <p:sp>
        <p:nvSpPr>
          <p:cNvPr id="84" name="Скругленный прямоугольник 83">
            <a:hlinkClick r:id="rId32" action="ppaction://hlinksldjump"/>
          </p:cNvPr>
          <p:cNvSpPr/>
          <p:nvPr/>
        </p:nvSpPr>
        <p:spPr>
          <a:xfrm>
            <a:off x="463326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</a:p>
        </p:txBody>
      </p:sp>
      <p:sp>
        <p:nvSpPr>
          <p:cNvPr id="85" name="Скругленный прямоугольник 84">
            <a:hlinkClick r:id="rId33" action="ppaction://hlinksldjump"/>
          </p:cNvPr>
          <p:cNvSpPr/>
          <p:nvPr/>
        </p:nvSpPr>
        <p:spPr>
          <a:xfrm>
            <a:off x="323934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</a:p>
        </p:txBody>
      </p:sp>
      <p:sp>
        <p:nvSpPr>
          <p:cNvPr id="86" name="Скругленный прямоугольник 85">
            <a:hlinkClick r:id="rId34" action="ppaction://hlinksldjump"/>
          </p:cNvPr>
          <p:cNvSpPr/>
          <p:nvPr/>
        </p:nvSpPr>
        <p:spPr>
          <a:xfrm>
            <a:off x="602718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</a:p>
        </p:txBody>
      </p:sp>
      <p:sp>
        <p:nvSpPr>
          <p:cNvPr id="87" name="Скругленный прямоугольник 86">
            <a:hlinkClick r:id="rId35" action="ppaction://hlinksldjump"/>
          </p:cNvPr>
          <p:cNvSpPr/>
          <p:nvPr/>
        </p:nvSpPr>
        <p:spPr>
          <a:xfrm>
            <a:off x="7421103" y="4537800"/>
            <a:ext cx="1260000" cy="720000"/>
          </a:xfrm>
          <a:prstGeom prst="roundRect">
            <a:avLst/>
          </a:prstGeom>
          <a:ln>
            <a:solidFill>
              <a:schemeClr val="bg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5</a:t>
            </a:r>
          </a:p>
        </p:txBody>
      </p:sp>
      <p:sp>
        <p:nvSpPr>
          <p:cNvPr id="55" name="Text Box 178"/>
          <p:cNvSpPr txBox="1">
            <a:spLocks noChangeArrowheads="1"/>
          </p:cNvSpPr>
          <p:nvPr/>
        </p:nvSpPr>
        <p:spPr bwMode="auto">
          <a:xfrm>
            <a:off x="2897188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  <a:defRPr/>
            </a:pPr>
            <a:endParaRPr lang="en-US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6" name="Text Box 178"/>
          <p:cNvSpPr txBox="1">
            <a:spLocks noChangeArrowheads="1"/>
          </p:cNvSpPr>
          <p:nvPr/>
        </p:nvSpPr>
        <p:spPr bwMode="auto">
          <a:xfrm>
            <a:off x="4802188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  <a:defRPr/>
            </a:pPr>
            <a:endParaRPr lang="en-US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3" name="Text Box 178"/>
          <p:cNvSpPr txBox="1">
            <a:spLocks noChangeArrowheads="1"/>
          </p:cNvSpPr>
          <p:nvPr/>
        </p:nvSpPr>
        <p:spPr bwMode="auto">
          <a:xfrm>
            <a:off x="6708775" y="5867400"/>
            <a:ext cx="1444625" cy="7620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spcBef>
                <a:spcPct val="50000"/>
              </a:spcBef>
              <a:defRPr/>
            </a:pPr>
            <a:endParaRPr lang="en-US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095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3117850" y="5503863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ru-RU" sz="20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2096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5016500" y="5503863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ru-RU" sz="20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2097" name="Text Box 171">
            <a:hlinkClick r:id="" action="ppaction://macro?name=team1"/>
          </p:cNvPr>
          <p:cNvSpPr txBox="1">
            <a:spLocks noChangeArrowheads="1"/>
          </p:cNvSpPr>
          <p:nvPr/>
        </p:nvSpPr>
        <p:spPr bwMode="auto">
          <a:xfrm>
            <a:off x="6913563" y="5503863"/>
            <a:ext cx="99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ru-RU" sz="2000" b="1">
                <a:solidFill>
                  <a:srgbClr val="FFFFFF"/>
                </a:solidFill>
              </a:rPr>
              <a:t>4</a:t>
            </a:r>
          </a:p>
        </p:txBody>
      </p:sp>
      <p:pic>
        <p:nvPicPr>
          <p:cNvPr id="2098" name="Рисунок 48" descr="help copy.png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54864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2103" name="TextBox1" r:id="rId2" imgW="1143000" imgH="457200"/>
        </mc:Choice>
        <mc:Fallback>
          <p:control name="TextBox1" r:id="rId2" imgW="1143000" imgH="457200">
            <p:pic>
              <p:nvPicPr>
                <p:cNvPr id="205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7"/>
                <a:srcRect/>
                <a:stretch>
                  <a:fillRect/>
                </a:stretch>
              </p:blipFill>
              <p:spPr bwMode="auto">
                <a:xfrm>
                  <a:off x="1143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04" name="TextBox2" r:id="rId3" imgW="1143000" imgH="457200"/>
        </mc:Choice>
        <mc:Fallback>
          <p:control name="TextBox2" r:id="rId3" imgW="1143000" imgH="457200">
            <p:pic>
              <p:nvPicPr>
                <p:cNvPr id="2051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8"/>
                <a:srcRect/>
                <a:stretch>
                  <a:fillRect/>
                </a:stretch>
              </p:blipFill>
              <p:spPr bwMode="auto">
                <a:xfrm>
                  <a:off x="3048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05" name="TextBox3" r:id="rId4" imgW="1143000" imgH="457200"/>
        </mc:Choice>
        <mc:Fallback>
          <p:control name="TextBox3" r:id="rId4" imgW="1143000" imgH="457200">
            <p:pic>
              <p:nvPicPr>
                <p:cNvPr id="2052" name="TextBox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39"/>
                <a:srcRect/>
                <a:stretch>
                  <a:fillRect/>
                </a:stretch>
              </p:blipFill>
              <p:spPr bwMode="auto">
                <a:xfrm>
                  <a:off x="4953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106" name="TextBox4" r:id="rId5" imgW="1143000" imgH="457200"/>
        </mc:Choice>
        <mc:Fallback>
          <p:control name="TextBox4" r:id="rId5" imgW="1143000" imgH="457200">
            <p:pic>
              <p:nvPicPr>
                <p:cNvPr id="2053" name="TextBox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0"/>
                <a:srcRect/>
                <a:stretch>
                  <a:fillRect/>
                </a:stretch>
              </p:blipFill>
              <p:spPr bwMode="auto">
                <a:xfrm>
                  <a:off x="6858000" y="6019800"/>
                  <a:ext cx="1143000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0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 nodeType="clickPar">
                      <p:stCondLst>
                        <p:cond delay="0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 nodeType="clickPar">
                      <p:stCondLst>
                        <p:cond delay="0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 nodeType="clickPar">
                      <p:stCondLst>
                        <p:cond delay="0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 nodeType="clickPar">
                      <p:stCondLst>
                        <p:cond delay="0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512511" cy="1368152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«Лови ошибку»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4294967295"/>
          </p:nvPr>
        </p:nvSpPr>
        <p:spPr>
          <a:xfrm>
            <a:off x="468313" y="2133600"/>
            <a:ext cx="8189912" cy="3678238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810 : 90 = 90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: 20 = 50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420 : 70 = 6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4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560 : 80 =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344391">
            <a:off x="2786050" y="357166"/>
            <a:ext cx="485778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dirty="0">
                <a:ln w="3155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Ребус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428868"/>
            <a:ext cx="1785950" cy="200026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571744"/>
            <a:ext cx="1500198" cy="1569660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9600" b="1" u="sng" dirty="0">
                <a:ln w="11430"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428868"/>
            <a:ext cx="1928826" cy="200026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2571744"/>
            <a:ext cx="1857388" cy="1785950"/>
          </a:xfrm>
          <a:prstGeom prst="rect">
            <a:avLst/>
          </a:prstGeom>
          <a:solidFill>
            <a:srgbClr val="FFFF00"/>
          </a:solidFill>
        </p:spPr>
        <p:txBody>
          <a:bodyPr>
            <a:prstTxWarp prst="textPlain">
              <a:avLst>
                <a:gd name="adj" fmla="val 47436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9600" b="1" u="sng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Ж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428868"/>
            <a:ext cx="3357586" cy="200026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2571744"/>
            <a:ext cx="3143272" cy="1712536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9600" b="1" u="sng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ель</a:t>
            </a:r>
          </a:p>
        </p:txBody>
      </p:sp>
      <p:pic>
        <p:nvPicPr>
          <p:cNvPr id="9" name="Picture 10" descr="000409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643446"/>
            <a:ext cx="1571636" cy="19387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11" descr="000420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643446"/>
            <a:ext cx="1643074" cy="19958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8" descr="store_apendix_big1006_8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643446"/>
            <a:ext cx="1643074" cy="2016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Секреты чтения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6215063" y="2857500"/>
            <a:ext cx="2128837" cy="1428750"/>
          </a:xfrm>
          <a:prstGeom prst="cloud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ck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4563" y="1571625"/>
            <a:ext cx="3143250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clock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stick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click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1" name="Рисунок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28604"/>
            <a:ext cx="1696330" cy="20016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klass\Рабочий стол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4313"/>
            <a:ext cx="9144000" cy="6848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QW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С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G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П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J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Я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Щ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Y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А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Я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R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   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V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К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S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Р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UARF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С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J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А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Z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В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L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ИЦ</a:t>
            </a:r>
            <a:r>
              <a:rPr lang="en-US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W</a:t>
            </a:r>
            <a:r>
              <a:rPr lang="ru-RU" altLang="ru-RU" sz="4800" b="1" smtClean="0">
                <a:latin typeface="Times New Roman" panose="02020603050405020304" pitchFamily="18" charset="0"/>
                <a:cs typeface="Calibri" panose="020F0502020204030204" pitchFamily="34" charset="0"/>
              </a:rPr>
              <a:t>А </a:t>
            </a:r>
          </a:p>
          <a:p>
            <a:pPr eaLnBrk="1" hangingPunct="1"/>
            <a:r>
              <a:rPr lang="ru-RU" altLang="ru-RU" sz="2800" smtClean="0">
                <a:solidFill>
                  <a:srgbClr val="FF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Спящая красавица</a:t>
            </a:r>
          </a:p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Calibri" panose="020F0502020204030204" pitchFamily="34" charset="0"/>
              </a:rPr>
              <a:t>Шарль Перро</a:t>
            </a:r>
            <a:endParaRPr lang="ru-RU" altLang="ru-RU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333750"/>
            <a:ext cx="3451225" cy="3524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solidFill>
            <a:srgbClr val="CCFF33"/>
          </a:solidFill>
        </p:spPr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solidFill>
            <a:srgbClr val="FFFF99"/>
          </a:solidFill>
        </p:spPr>
        <p:txBody>
          <a:bodyPr/>
          <a:lstStyle/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линейные, в которых игра построена по цепочке: выполнив одно задание, участники получают следующее, и так до тех пор, пока не пройдут весь маршрут;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штурмовые, где все игроки получают основное задание и перечень точек с подсказками, но при этом самостоятельно выбирают пути решения задач;</a:t>
            </a:r>
          </a:p>
          <a:p>
            <a:r>
              <a:rPr lang="ru-RU" alt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кольцевые, они представляют собой тот же “линейный” квест, но замкнутый в круг. Команды стартуют с разных точек, которые будут для них финишными.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л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875"/>
            <a:ext cx="9144000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5TRXLdegc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2071678"/>
            <a:ext cx="785818" cy="785818"/>
          </a:xfrm>
          <a:prstGeom prst="rect">
            <a:avLst/>
          </a:prstGeom>
        </p:spPr>
      </p:pic>
      <p:pic>
        <p:nvPicPr>
          <p:cNvPr id="4" name="Рисунок 3" descr="ist2_5332257-palm-trees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2196118"/>
            <a:ext cx="714380" cy="1304320"/>
          </a:xfrm>
          <a:prstGeom prst="rect">
            <a:avLst/>
          </a:prstGeom>
        </p:spPr>
      </p:pic>
      <p:pic>
        <p:nvPicPr>
          <p:cNvPr id="6" name="Рисунок 5" descr="k1609461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3643314"/>
            <a:ext cx="1000132" cy="1000132"/>
          </a:xfrm>
          <a:prstGeom prst="rect">
            <a:avLst/>
          </a:prstGeom>
        </p:spPr>
      </p:pic>
      <p:pic>
        <p:nvPicPr>
          <p:cNvPr id="7" name="Рисунок 6" descr="i_038.pn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4000504"/>
            <a:ext cx="781476" cy="714380"/>
          </a:xfrm>
          <a:prstGeom prst="rect">
            <a:avLst/>
          </a:prstGeom>
        </p:spPr>
      </p:pic>
      <p:pic>
        <p:nvPicPr>
          <p:cNvPr id="8" name="Рисунок 7" descr="compass-218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3429000"/>
            <a:ext cx="24606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Mountain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EFEF6"/>
              </a:clrFrom>
              <a:clrTo>
                <a:srgbClr val="FEFEF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2786058"/>
            <a:ext cx="2529031" cy="1714512"/>
          </a:xfrm>
          <a:prstGeom prst="rect">
            <a:avLst/>
          </a:prstGeom>
        </p:spPr>
      </p:pic>
      <p:pic>
        <p:nvPicPr>
          <p:cNvPr id="11" name="Рисунок 10" descr="Рисунок1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2214563"/>
            <a:ext cx="1143000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единительная линия 12"/>
          <p:cNvCxnSpPr>
            <a:stCxn id="7" idx="1"/>
          </p:cNvCxnSpPr>
          <p:nvPr/>
        </p:nvCxnSpPr>
        <p:spPr>
          <a:xfrm rot="10800000">
            <a:off x="2428875" y="4214813"/>
            <a:ext cx="571500" cy="142875"/>
          </a:xfrm>
          <a:prstGeom prst="line">
            <a:avLst/>
          </a:prstGeom>
          <a:ln w="5715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3" idx="2"/>
          </p:cNvCxnSpPr>
          <p:nvPr/>
        </p:nvCxnSpPr>
        <p:spPr>
          <a:xfrm rot="5400000">
            <a:off x="1767682" y="3161506"/>
            <a:ext cx="928688" cy="320675"/>
          </a:xfrm>
          <a:prstGeom prst="line">
            <a:avLst/>
          </a:prstGeom>
          <a:ln w="5715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714625" y="2786063"/>
            <a:ext cx="642938" cy="428625"/>
          </a:xfrm>
          <a:prstGeom prst="line">
            <a:avLst/>
          </a:prstGeom>
          <a:ln w="5715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71875" y="3214688"/>
            <a:ext cx="1214438" cy="357187"/>
          </a:xfrm>
          <a:prstGeom prst="line">
            <a:avLst/>
          </a:prstGeom>
          <a:ln w="5715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1" idx="2"/>
          </p:cNvCxnSpPr>
          <p:nvPr/>
        </p:nvCxnSpPr>
        <p:spPr>
          <a:xfrm rot="5400000">
            <a:off x="5526088" y="3168650"/>
            <a:ext cx="377825" cy="428625"/>
          </a:xfrm>
          <a:prstGeom prst="line">
            <a:avLst/>
          </a:prstGeom>
          <a:ln w="5715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3143250" y="1285875"/>
            <a:ext cx="3143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993300"/>
                </a:solidFill>
                <a:cs typeface="Arial" panose="020B0604020202020204" pitchFamily="34" charset="0"/>
              </a:rPr>
              <a:t>Остров Склонений 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714875" y="2000250"/>
            <a:ext cx="2071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Таинственная пещера 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786313" y="4071938"/>
            <a:ext cx="2071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Гора попугаев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3571875" y="2500313"/>
            <a:ext cx="2071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Кокосовая </a:t>
            </a:r>
          </a:p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роща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857375" y="1643063"/>
            <a:ext cx="2071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Долина </a:t>
            </a:r>
          </a:p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цветов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928688" y="4000500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Заросли </a:t>
            </a:r>
          </a:p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лиан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2786063" y="3786188"/>
            <a:ext cx="1643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Коралловый</a:t>
            </a:r>
          </a:p>
          <a:p>
            <a:pPr eaLnBrk="1" hangingPunct="1"/>
            <a:r>
              <a:rPr lang="ru-RU" altLang="ru-RU" sz="1400" b="1">
                <a:solidFill>
                  <a:srgbClr val="993300"/>
                </a:solidFill>
                <a:cs typeface="Arial" panose="020B0604020202020204" pitchFamily="34" charset="0"/>
              </a:rPr>
              <a:t>                риф</a:t>
            </a:r>
          </a:p>
        </p:txBody>
      </p:sp>
      <p:sp>
        <p:nvSpPr>
          <p:cNvPr id="28694" name="Прямоугольник 21"/>
          <p:cNvSpPr>
            <a:spLocks noChangeArrowheads="1"/>
          </p:cNvSpPr>
          <p:nvPr/>
        </p:nvSpPr>
        <p:spPr bwMode="auto">
          <a:xfrm>
            <a:off x="4786313" y="0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Карта </a:t>
            </a:r>
            <a:r>
              <a:rPr lang="ru-RU" altLang="ru-RU" i="1"/>
              <a:t>(схематическое </a:t>
            </a:r>
            <a:r>
              <a:rPr lang="ru-RU" altLang="ru-RU" b="1" i="1"/>
              <a:t>изображение маршрута</a:t>
            </a:r>
            <a:endParaRPr lang="ru-RU" altLang="ru-RU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1" grpId="0"/>
      <p:bldP spid="52" grpId="0"/>
      <p:bldP spid="53" grpId="0"/>
      <p:bldP spid="55" grpId="0"/>
      <p:bldP spid="5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179388" y="285750"/>
            <a:ext cx="8785225" cy="6119813"/>
          </a:xfrm>
          <a:prstGeom prst="rect">
            <a:avLst/>
          </a:prstGeom>
          <a:blipFill dpi="0" rotWithShape="1">
            <a:blip r:embed="rId2">
              <a:alphaModFix amt="34000"/>
            </a:blip>
            <a:srcRect/>
            <a:stretch>
              <a:fillRect/>
            </a:stretch>
          </a:blip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4248150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 panose="02040502050405020303" pitchFamily="18" charset="0"/>
              </a:rPr>
              <a:t>Маршрут</a:t>
            </a:r>
          </a:p>
        </p:txBody>
      </p:sp>
      <p:sp>
        <p:nvSpPr>
          <p:cNvPr id="29700" name="Freeform 6"/>
          <p:cNvSpPr>
            <a:spLocks/>
          </p:cNvSpPr>
          <p:nvPr/>
        </p:nvSpPr>
        <p:spPr bwMode="auto">
          <a:xfrm>
            <a:off x="468313" y="1131888"/>
            <a:ext cx="8280400" cy="5176837"/>
          </a:xfrm>
          <a:custGeom>
            <a:avLst/>
            <a:gdLst>
              <a:gd name="T0" fmla="*/ 2124961340 w 4205"/>
              <a:gd name="T1" fmla="*/ 2147483647 h 2947"/>
              <a:gd name="T2" fmla="*/ 2147483647 w 4205"/>
              <a:gd name="T3" fmla="*/ 2089091941 h 2947"/>
              <a:gd name="T4" fmla="*/ 2147483647 w 4205"/>
              <a:gd name="T5" fmla="*/ 1891599276 h 2947"/>
              <a:gd name="T6" fmla="*/ 2147483647 w 4205"/>
              <a:gd name="T7" fmla="*/ 1552160405 h 2947"/>
              <a:gd name="T8" fmla="*/ 2147483647 w 4205"/>
              <a:gd name="T9" fmla="*/ 1184949402 h 2947"/>
              <a:gd name="T10" fmla="*/ 2147483647 w 4205"/>
              <a:gd name="T11" fmla="*/ 931913353 h 2947"/>
              <a:gd name="T12" fmla="*/ 2147483647 w 4205"/>
              <a:gd name="T13" fmla="*/ 678877083 h 2947"/>
              <a:gd name="T14" fmla="*/ 2147483647 w 4205"/>
              <a:gd name="T15" fmla="*/ 450527068 h 2947"/>
              <a:gd name="T16" fmla="*/ 2147483647 w 4205"/>
              <a:gd name="T17" fmla="*/ 367211112 h 2947"/>
              <a:gd name="T18" fmla="*/ 2147483647 w 4205"/>
              <a:gd name="T19" fmla="*/ 0 h 2947"/>
              <a:gd name="T20" fmla="*/ 2147483647 w 4205"/>
              <a:gd name="T21" fmla="*/ 86402410 h 2947"/>
              <a:gd name="T22" fmla="*/ 2147483647 w 4205"/>
              <a:gd name="T23" fmla="*/ 367211112 h 2947"/>
              <a:gd name="T24" fmla="*/ 2147483647 w 4205"/>
              <a:gd name="T25" fmla="*/ 789967366 h 2947"/>
              <a:gd name="T26" fmla="*/ 2147483647 w 4205"/>
              <a:gd name="T27" fmla="*/ 1496615264 h 2947"/>
              <a:gd name="T28" fmla="*/ 2147483647 w 4205"/>
              <a:gd name="T29" fmla="*/ 2144635326 h 2947"/>
              <a:gd name="T30" fmla="*/ 2147483647 w 4205"/>
              <a:gd name="T31" fmla="*/ 2147483647 h 2947"/>
              <a:gd name="T32" fmla="*/ 2147483647 w 4205"/>
              <a:gd name="T33" fmla="*/ 2147483647 h 2947"/>
              <a:gd name="T34" fmla="*/ 2147483647 w 4205"/>
              <a:gd name="T35" fmla="*/ 2147483647 h 2947"/>
              <a:gd name="T36" fmla="*/ 2147483647 w 4205"/>
              <a:gd name="T37" fmla="*/ 2147483647 h 2947"/>
              <a:gd name="T38" fmla="*/ 2147483647 w 4205"/>
              <a:gd name="T39" fmla="*/ 2147483647 h 2947"/>
              <a:gd name="T40" fmla="*/ 2147483647 w 4205"/>
              <a:gd name="T41" fmla="*/ 2147483647 h 2947"/>
              <a:gd name="T42" fmla="*/ 2147483647 w 4205"/>
              <a:gd name="T43" fmla="*/ 2147483647 h 2947"/>
              <a:gd name="T44" fmla="*/ 2147483647 w 4205"/>
              <a:gd name="T45" fmla="*/ 2147483647 h 2947"/>
              <a:gd name="T46" fmla="*/ 2147483647 w 4205"/>
              <a:gd name="T47" fmla="*/ 2147483647 h 2947"/>
              <a:gd name="T48" fmla="*/ 2147483647 w 4205"/>
              <a:gd name="T49" fmla="*/ 2147483647 h 2947"/>
              <a:gd name="T50" fmla="*/ 2147483647 w 4205"/>
              <a:gd name="T51" fmla="*/ 2147483647 h 2947"/>
              <a:gd name="T52" fmla="*/ 2147483647 w 4205"/>
              <a:gd name="T53" fmla="*/ 2147483647 h 2947"/>
              <a:gd name="T54" fmla="*/ 2147483647 w 4205"/>
              <a:gd name="T55" fmla="*/ 2147483647 h 2947"/>
              <a:gd name="T56" fmla="*/ 2147483647 w 4205"/>
              <a:gd name="T57" fmla="*/ 2147483647 h 2947"/>
              <a:gd name="T58" fmla="*/ 2147483647 w 4205"/>
              <a:gd name="T59" fmla="*/ 2147483647 h 2947"/>
              <a:gd name="T60" fmla="*/ 2147483647 w 4205"/>
              <a:gd name="T61" fmla="*/ 2147483647 h 2947"/>
              <a:gd name="T62" fmla="*/ 2147483647 w 4205"/>
              <a:gd name="T63" fmla="*/ 2147483647 h 2947"/>
              <a:gd name="T64" fmla="*/ 2147483647 w 4205"/>
              <a:gd name="T65" fmla="*/ 2147483647 h 2947"/>
              <a:gd name="T66" fmla="*/ 2147483647 w 4205"/>
              <a:gd name="T67" fmla="*/ 2147483647 h 2947"/>
              <a:gd name="T68" fmla="*/ 2147483647 w 4205"/>
              <a:gd name="T69" fmla="*/ 2147483647 h 2947"/>
              <a:gd name="T70" fmla="*/ 2147483647 w 4205"/>
              <a:gd name="T71" fmla="*/ 2147483647 h 2947"/>
              <a:gd name="T72" fmla="*/ 2147483647 w 4205"/>
              <a:gd name="T73" fmla="*/ 2147483647 h 2947"/>
              <a:gd name="T74" fmla="*/ 2147483647 w 4205"/>
              <a:gd name="T75" fmla="*/ 2147483647 h 2947"/>
              <a:gd name="T76" fmla="*/ 2147483647 w 4205"/>
              <a:gd name="T77" fmla="*/ 2147483647 h 2947"/>
              <a:gd name="T78" fmla="*/ 2147483647 w 4205"/>
              <a:gd name="T79" fmla="*/ 2147483647 h 2947"/>
              <a:gd name="T80" fmla="*/ 1027582640 w 4205"/>
              <a:gd name="T81" fmla="*/ 2147483647 h 2947"/>
              <a:gd name="T82" fmla="*/ 496341444 w 4205"/>
              <a:gd name="T83" fmla="*/ 2147483647 h 2947"/>
              <a:gd name="T84" fmla="*/ 0 w 4205"/>
              <a:gd name="T85" fmla="*/ 2147483647 h 2947"/>
              <a:gd name="T86" fmla="*/ 814310748 w 4205"/>
              <a:gd name="T87" fmla="*/ 2147483647 h 2947"/>
              <a:gd name="T88" fmla="*/ 1205955025 w 4205"/>
              <a:gd name="T89" fmla="*/ 2147483647 h 2947"/>
              <a:gd name="T90" fmla="*/ 1167177959 w 4205"/>
              <a:gd name="T91" fmla="*/ 2147483647 h 2947"/>
              <a:gd name="T92" fmla="*/ 1489024454 w 4205"/>
              <a:gd name="T93" fmla="*/ 2147483647 h 2947"/>
              <a:gd name="T94" fmla="*/ 1628619527 w 4205"/>
              <a:gd name="T95" fmla="*/ 2147483647 h 294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205"/>
              <a:gd name="T145" fmla="*/ 0 h 2947"/>
              <a:gd name="T146" fmla="*/ 4205 w 4205"/>
              <a:gd name="T147" fmla="*/ 2947 h 294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205" h="2947">
                <a:moveTo>
                  <a:pt x="439" y="796"/>
                </a:moveTo>
                <a:cubicBezTo>
                  <a:pt x="459" y="734"/>
                  <a:pt x="492" y="722"/>
                  <a:pt x="548" y="704"/>
                </a:cubicBezTo>
                <a:cubicBezTo>
                  <a:pt x="559" y="701"/>
                  <a:pt x="566" y="690"/>
                  <a:pt x="576" y="686"/>
                </a:cubicBezTo>
                <a:cubicBezTo>
                  <a:pt x="590" y="681"/>
                  <a:pt x="606" y="680"/>
                  <a:pt x="621" y="677"/>
                </a:cubicBezTo>
                <a:cubicBezTo>
                  <a:pt x="648" y="663"/>
                  <a:pt x="682" y="634"/>
                  <a:pt x="713" y="631"/>
                </a:cubicBezTo>
                <a:cubicBezTo>
                  <a:pt x="816" y="621"/>
                  <a:pt x="920" y="619"/>
                  <a:pt x="1024" y="613"/>
                </a:cubicBezTo>
                <a:cubicBezTo>
                  <a:pt x="1107" y="592"/>
                  <a:pt x="1172" y="549"/>
                  <a:pt x="1252" y="521"/>
                </a:cubicBezTo>
                <a:cubicBezTo>
                  <a:pt x="1262" y="517"/>
                  <a:pt x="1270" y="507"/>
                  <a:pt x="1280" y="503"/>
                </a:cubicBezTo>
                <a:cubicBezTo>
                  <a:pt x="1298" y="495"/>
                  <a:pt x="1335" y="485"/>
                  <a:pt x="1335" y="485"/>
                </a:cubicBezTo>
                <a:cubicBezTo>
                  <a:pt x="1479" y="383"/>
                  <a:pt x="1658" y="390"/>
                  <a:pt x="1828" y="384"/>
                </a:cubicBezTo>
                <a:cubicBezTo>
                  <a:pt x="1896" y="362"/>
                  <a:pt x="1866" y="374"/>
                  <a:pt x="1920" y="348"/>
                </a:cubicBezTo>
                <a:cubicBezTo>
                  <a:pt x="1939" y="328"/>
                  <a:pt x="1949" y="313"/>
                  <a:pt x="1975" y="302"/>
                </a:cubicBezTo>
                <a:cubicBezTo>
                  <a:pt x="1992" y="294"/>
                  <a:pt x="2029" y="284"/>
                  <a:pt x="2029" y="284"/>
                </a:cubicBezTo>
                <a:cubicBezTo>
                  <a:pt x="2056" y="257"/>
                  <a:pt x="2094" y="232"/>
                  <a:pt x="2130" y="220"/>
                </a:cubicBezTo>
                <a:cubicBezTo>
                  <a:pt x="2182" y="166"/>
                  <a:pt x="2110" y="236"/>
                  <a:pt x="2176" y="192"/>
                </a:cubicBezTo>
                <a:cubicBezTo>
                  <a:pt x="2243" y="148"/>
                  <a:pt x="2164" y="180"/>
                  <a:pt x="2231" y="146"/>
                </a:cubicBezTo>
                <a:cubicBezTo>
                  <a:pt x="2239" y="142"/>
                  <a:pt x="2249" y="141"/>
                  <a:pt x="2258" y="137"/>
                </a:cubicBezTo>
                <a:cubicBezTo>
                  <a:pt x="2271" y="132"/>
                  <a:pt x="2283" y="126"/>
                  <a:pt x="2295" y="119"/>
                </a:cubicBezTo>
                <a:cubicBezTo>
                  <a:pt x="2326" y="102"/>
                  <a:pt x="2354" y="96"/>
                  <a:pt x="2386" y="82"/>
                </a:cubicBezTo>
                <a:cubicBezTo>
                  <a:pt x="2478" y="42"/>
                  <a:pt x="2570" y="14"/>
                  <a:pt x="2669" y="0"/>
                </a:cubicBezTo>
                <a:cubicBezTo>
                  <a:pt x="2764" y="3"/>
                  <a:pt x="2859" y="1"/>
                  <a:pt x="2953" y="9"/>
                </a:cubicBezTo>
                <a:cubicBezTo>
                  <a:pt x="2964" y="10"/>
                  <a:pt x="2969" y="25"/>
                  <a:pt x="2980" y="28"/>
                </a:cubicBezTo>
                <a:cubicBezTo>
                  <a:pt x="3047" y="48"/>
                  <a:pt x="3131" y="56"/>
                  <a:pt x="3200" y="64"/>
                </a:cubicBezTo>
                <a:cubicBezTo>
                  <a:pt x="3240" y="77"/>
                  <a:pt x="3269" y="106"/>
                  <a:pt x="3309" y="119"/>
                </a:cubicBezTo>
                <a:cubicBezTo>
                  <a:pt x="3340" y="148"/>
                  <a:pt x="3371" y="170"/>
                  <a:pt x="3410" y="183"/>
                </a:cubicBezTo>
                <a:cubicBezTo>
                  <a:pt x="3437" y="210"/>
                  <a:pt x="3462" y="220"/>
                  <a:pt x="3474" y="256"/>
                </a:cubicBezTo>
                <a:cubicBezTo>
                  <a:pt x="3481" y="301"/>
                  <a:pt x="3480" y="326"/>
                  <a:pt x="3511" y="357"/>
                </a:cubicBezTo>
                <a:cubicBezTo>
                  <a:pt x="3528" y="407"/>
                  <a:pt x="3558" y="440"/>
                  <a:pt x="3584" y="485"/>
                </a:cubicBezTo>
                <a:cubicBezTo>
                  <a:pt x="3609" y="528"/>
                  <a:pt x="3624" y="566"/>
                  <a:pt x="3666" y="594"/>
                </a:cubicBezTo>
                <a:cubicBezTo>
                  <a:pt x="3696" y="641"/>
                  <a:pt x="3748" y="665"/>
                  <a:pt x="3794" y="695"/>
                </a:cubicBezTo>
                <a:cubicBezTo>
                  <a:pt x="3816" y="709"/>
                  <a:pt x="3831" y="732"/>
                  <a:pt x="3849" y="750"/>
                </a:cubicBezTo>
                <a:cubicBezTo>
                  <a:pt x="3858" y="759"/>
                  <a:pt x="3874" y="761"/>
                  <a:pt x="3885" y="768"/>
                </a:cubicBezTo>
                <a:cubicBezTo>
                  <a:pt x="3916" y="789"/>
                  <a:pt x="3942" y="823"/>
                  <a:pt x="3968" y="850"/>
                </a:cubicBezTo>
                <a:cubicBezTo>
                  <a:pt x="3997" y="881"/>
                  <a:pt x="4024" y="918"/>
                  <a:pt x="4050" y="951"/>
                </a:cubicBezTo>
                <a:cubicBezTo>
                  <a:pt x="4064" y="968"/>
                  <a:pt x="4087" y="1006"/>
                  <a:pt x="4087" y="1006"/>
                </a:cubicBezTo>
                <a:cubicBezTo>
                  <a:pt x="4111" y="1079"/>
                  <a:pt x="4102" y="1042"/>
                  <a:pt x="4114" y="1116"/>
                </a:cubicBezTo>
                <a:cubicBezTo>
                  <a:pt x="4111" y="1165"/>
                  <a:pt x="4113" y="1214"/>
                  <a:pt x="4105" y="1262"/>
                </a:cubicBezTo>
                <a:cubicBezTo>
                  <a:pt x="4103" y="1273"/>
                  <a:pt x="4092" y="1279"/>
                  <a:pt x="4087" y="1289"/>
                </a:cubicBezTo>
                <a:cubicBezTo>
                  <a:pt x="4072" y="1318"/>
                  <a:pt x="4056" y="1348"/>
                  <a:pt x="4032" y="1372"/>
                </a:cubicBezTo>
                <a:cubicBezTo>
                  <a:pt x="4009" y="1395"/>
                  <a:pt x="3975" y="1396"/>
                  <a:pt x="3949" y="1417"/>
                </a:cubicBezTo>
                <a:cubicBezTo>
                  <a:pt x="3906" y="1452"/>
                  <a:pt x="3861" y="1488"/>
                  <a:pt x="3821" y="1527"/>
                </a:cubicBezTo>
                <a:cubicBezTo>
                  <a:pt x="3805" y="1575"/>
                  <a:pt x="3775" y="1616"/>
                  <a:pt x="3757" y="1664"/>
                </a:cubicBezTo>
                <a:cubicBezTo>
                  <a:pt x="3760" y="1722"/>
                  <a:pt x="3759" y="1780"/>
                  <a:pt x="3767" y="1838"/>
                </a:cubicBezTo>
                <a:cubicBezTo>
                  <a:pt x="3771" y="1870"/>
                  <a:pt x="3787" y="1872"/>
                  <a:pt x="3803" y="1893"/>
                </a:cubicBezTo>
                <a:cubicBezTo>
                  <a:pt x="3840" y="1943"/>
                  <a:pt x="3870" y="1985"/>
                  <a:pt x="3922" y="2021"/>
                </a:cubicBezTo>
                <a:cubicBezTo>
                  <a:pt x="3941" y="2049"/>
                  <a:pt x="3966" y="2058"/>
                  <a:pt x="3986" y="2085"/>
                </a:cubicBezTo>
                <a:cubicBezTo>
                  <a:pt x="4006" y="2111"/>
                  <a:pt x="4018" y="2144"/>
                  <a:pt x="4041" y="2167"/>
                </a:cubicBezTo>
                <a:cubicBezTo>
                  <a:pt x="4093" y="2219"/>
                  <a:pt x="4137" y="2270"/>
                  <a:pt x="4178" y="2332"/>
                </a:cubicBezTo>
                <a:cubicBezTo>
                  <a:pt x="4197" y="2360"/>
                  <a:pt x="4197" y="2408"/>
                  <a:pt x="4205" y="2441"/>
                </a:cubicBezTo>
                <a:cubicBezTo>
                  <a:pt x="4202" y="2545"/>
                  <a:pt x="4204" y="2649"/>
                  <a:pt x="4196" y="2752"/>
                </a:cubicBezTo>
                <a:cubicBezTo>
                  <a:pt x="4191" y="2822"/>
                  <a:pt x="4033" y="2903"/>
                  <a:pt x="3977" y="2917"/>
                </a:cubicBezTo>
                <a:cubicBezTo>
                  <a:pt x="3922" y="2914"/>
                  <a:pt x="3866" y="2916"/>
                  <a:pt x="3812" y="2908"/>
                </a:cubicBezTo>
                <a:cubicBezTo>
                  <a:pt x="3803" y="2907"/>
                  <a:pt x="3802" y="2893"/>
                  <a:pt x="3794" y="2889"/>
                </a:cubicBezTo>
                <a:cubicBezTo>
                  <a:pt x="3772" y="2878"/>
                  <a:pt x="3690" y="2850"/>
                  <a:pt x="3666" y="2844"/>
                </a:cubicBezTo>
                <a:cubicBezTo>
                  <a:pt x="3639" y="2828"/>
                  <a:pt x="3608" y="2818"/>
                  <a:pt x="3584" y="2798"/>
                </a:cubicBezTo>
                <a:cubicBezTo>
                  <a:pt x="3575" y="2791"/>
                  <a:pt x="3573" y="2778"/>
                  <a:pt x="3565" y="2770"/>
                </a:cubicBezTo>
                <a:cubicBezTo>
                  <a:pt x="3545" y="2748"/>
                  <a:pt x="3522" y="2727"/>
                  <a:pt x="3501" y="2706"/>
                </a:cubicBezTo>
                <a:cubicBezTo>
                  <a:pt x="3405" y="2610"/>
                  <a:pt x="3502" y="2665"/>
                  <a:pt x="3419" y="2624"/>
                </a:cubicBezTo>
                <a:cubicBezTo>
                  <a:pt x="3353" y="2558"/>
                  <a:pt x="3289" y="2530"/>
                  <a:pt x="3200" y="2514"/>
                </a:cubicBezTo>
                <a:cubicBezTo>
                  <a:pt x="3142" y="2517"/>
                  <a:pt x="3082" y="2510"/>
                  <a:pt x="3026" y="2524"/>
                </a:cubicBezTo>
                <a:cubicBezTo>
                  <a:pt x="2990" y="2533"/>
                  <a:pt x="2983" y="2574"/>
                  <a:pt x="2962" y="2597"/>
                </a:cubicBezTo>
                <a:cubicBezTo>
                  <a:pt x="2895" y="2674"/>
                  <a:pt x="2832" y="2745"/>
                  <a:pt x="2733" y="2780"/>
                </a:cubicBezTo>
                <a:cubicBezTo>
                  <a:pt x="2647" y="2844"/>
                  <a:pt x="2538" y="2893"/>
                  <a:pt x="2432" y="2908"/>
                </a:cubicBezTo>
                <a:cubicBezTo>
                  <a:pt x="2311" y="2947"/>
                  <a:pt x="2175" y="2940"/>
                  <a:pt x="2066" y="2880"/>
                </a:cubicBezTo>
                <a:cubicBezTo>
                  <a:pt x="2046" y="2869"/>
                  <a:pt x="1995" y="2834"/>
                  <a:pt x="1975" y="2816"/>
                </a:cubicBezTo>
                <a:cubicBezTo>
                  <a:pt x="1959" y="2801"/>
                  <a:pt x="1944" y="2785"/>
                  <a:pt x="1929" y="2770"/>
                </a:cubicBezTo>
                <a:cubicBezTo>
                  <a:pt x="1920" y="2761"/>
                  <a:pt x="1901" y="2743"/>
                  <a:pt x="1901" y="2743"/>
                </a:cubicBezTo>
                <a:cubicBezTo>
                  <a:pt x="1860" y="2619"/>
                  <a:pt x="1856" y="2427"/>
                  <a:pt x="1929" y="2313"/>
                </a:cubicBezTo>
                <a:cubicBezTo>
                  <a:pt x="1932" y="2301"/>
                  <a:pt x="1938" y="2289"/>
                  <a:pt x="1938" y="2277"/>
                </a:cubicBezTo>
                <a:cubicBezTo>
                  <a:pt x="1938" y="2225"/>
                  <a:pt x="1937" y="2173"/>
                  <a:pt x="1929" y="2121"/>
                </a:cubicBezTo>
                <a:cubicBezTo>
                  <a:pt x="1927" y="2110"/>
                  <a:pt x="1916" y="2104"/>
                  <a:pt x="1911" y="2094"/>
                </a:cubicBezTo>
                <a:cubicBezTo>
                  <a:pt x="1870" y="2014"/>
                  <a:pt x="1816" y="2010"/>
                  <a:pt x="1737" y="1984"/>
                </a:cubicBezTo>
                <a:cubicBezTo>
                  <a:pt x="1664" y="1987"/>
                  <a:pt x="1589" y="1977"/>
                  <a:pt x="1517" y="1993"/>
                </a:cubicBezTo>
                <a:cubicBezTo>
                  <a:pt x="1481" y="2001"/>
                  <a:pt x="1413" y="2079"/>
                  <a:pt x="1380" y="2103"/>
                </a:cubicBezTo>
                <a:cubicBezTo>
                  <a:pt x="1351" y="2146"/>
                  <a:pt x="1311" y="2171"/>
                  <a:pt x="1280" y="2213"/>
                </a:cubicBezTo>
                <a:cubicBezTo>
                  <a:pt x="1268" y="2249"/>
                  <a:pt x="1252" y="2268"/>
                  <a:pt x="1225" y="2295"/>
                </a:cubicBezTo>
                <a:cubicBezTo>
                  <a:pt x="1202" y="2343"/>
                  <a:pt x="1162" y="2359"/>
                  <a:pt x="1143" y="2396"/>
                </a:cubicBezTo>
                <a:cubicBezTo>
                  <a:pt x="1111" y="2456"/>
                  <a:pt x="1140" y="2410"/>
                  <a:pt x="1097" y="2460"/>
                </a:cubicBezTo>
                <a:cubicBezTo>
                  <a:pt x="1063" y="2500"/>
                  <a:pt x="1044" y="2552"/>
                  <a:pt x="1015" y="2588"/>
                </a:cubicBezTo>
                <a:cubicBezTo>
                  <a:pt x="946" y="2673"/>
                  <a:pt x="845" y="2752"/>
                  <a:pt x="740" y="2780"/>
                </a:cubicBezTo>
                <a:cubicBezTo>
                  <a:pt x="652" y="2839"/>
                  <a:pt x="490" y="2801"/>
                  <a:pt x="411" y="2798"/>
                </a:cubicBezTo>
                <a:cubicBezTo>
                  <a:pt x="360" y="2773"/>
                  <a:pt x="319" y="2734"/>
                  <a:pt x="265" y="2716"/>
                </a:cubicBezTo>
                <a:cubicBezTo>
                  <a:pt x="237" y="2687"/>
                  <a:pt x="225" y="2697"/>
                  <a:pt x="201" y="2661"/>
                </a:cubicBezTo>
                <a:cubicBezTo>
                  <a:pt x="189" y="2623"/>
                  <a:pt x="161" y="2592"/>
                  <a:pt x="128" y="2569"/>
                </a:cubicBezTo>
                <a:cubicBezTo>
                  <a:pt x="98" y="2525"/>
                  <a:pt x="80" y="2471"/>
                  <a:pt x="36" y="2441"/>
                </a:cubicBezTo>
                <a:cubicBezTo>
                  <a:pt x="23" y="2401"/>
                  <a:pt x="10" y="2363"/>
                  <a:pt x="0" y="2322"/>
                </a:cubicBezTo>
                <a:cubicBezTo>
                  <a:pt x="8" y="2181"/>
                  <a:pt x="32" y="1943"/>
                  <a:pt x="119" y="1820"/>
                </a:cubicBezTo>
                <a:cubicBezTo>
                  <a:pt x="134" y="1773"/>
                  <a:pt x="175" y="1710"/>
                  <a:pt x="210" y="1673"/>
                </a:cubicBezTo>
                <a:cubicBezTo>
                  <a:pt x="223" y="1635"/>
                  <a:pt x="274" y="1573"/>
                  <a:pt x="274" y="1573"/>
                </a:cubicBezTo>
                <a:cubicBezTo>
                  <a:pt x="296" y="1507"/>
                  <a:pt x="281" y="1534"/>
                  <a:pt x="311" y="1490"/>
                </a:cubicBezTo>
                <a:cubicBezTo>
                  <a:pt x="343" y="1393"/>
                  <a:pt x="329" y="1276"/>
                  <a:pt x="320" y="1180"/>
                </a:cubicBezTo>
                <a:cubicBezTo>
                  <a:pt x="317" y="1146"/>
                  <a:pt x="301" y="1079"/>
                  <a:pt x="301" y="1079"/>
                </a:cubicBezTo>
                <a:cubicBezTo>
                  <a:pt x="305" y="1021"/>
                  <a:pt x="286" y="921"/>
                  <a:pt x="347" y="878"/>
                </a:cubicBezTo>
                <a:cubicBezTo>
                  <a:pt x="358" y="870"/>
                  <a:pt x="372" y="867"/>
                  <a:pt x="384" y="860"/>
                </a:cubicBezTo>
                <a:cubicBezTo>
                  <a:pt x="394" y="854"/>
                  <a:pt x="402" y="847"/>
                  <a:pt x="411" y="841"/>
                </a:cubicBezTo>
                <a:cubicBezTo>
                  <a:pt x="414" y="832"/>
                  <a:pt x="415" y="822"/>
                  <a:pt x="420" y="814"/>
                </a:cubicBezTo>
                <a:cubicBezTo>
                  <a:pt x="424" y="808"/>
                  <a:pt x="488" y="744"/>
                  <a:pt x="439" y="796"/>
                </a:cubicBezTo>
                <a:close/>
              </a:path>
            </a:pathLst>
          </a:custGeom>
          <a:noFill/>
          <a:ln w="41275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970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4292600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205038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3888" y="5516563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908050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500438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1700213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7" name="Text Box 13"/>
          <p:cNvSpPr txBox="1">
            <a:spLocks noChangeArrowheads="1"/>
          </p:cNvSpPr>
          <p:nvPr/>
        </p:nvSpPr>
        <p:spPr bwMode="auto">
          <a:xfrm>
            <a:off x="2484438" y="2276475"/>
            <a:ext cx="2735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Инструктаж</a:t>
            </a:r>
          </a:p>
        </p:txBody>
      </p:sp>
      <p:sp>
        <p:nvSpPr>
          <p:cNvPr id="29708" name="Text Box 14"/>
          <p:cNvSpPr txBox="1">
            <a:spLocks noChangeArrowheads="1"/>
          </p:cNvSpPr>
          <p:nvPr/>
        </p:nvSpPr>
        <p:spPr bwMode="auto">
          <a:xfrm>
            <a:off x="5435600" y="549275"/>
            <a:ext cx="1728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Умная гора</a:t>
            </a:r>
          </a:p>
        </p:txBody>
      </p:sp>
      <p:sp>
        <p:nvSpPr>
          <p:cNvPr id="29709" name="Text Box 15"/>
          <p:cNvSpPr txBox="1">
            <a:spLocks noChangeArrowheads="1"/>
          </p:cNvSpPr>
          <p:nvPr/>
        </p:nvSpPr>
        <p:spPr bwMode="auto">
          <a:xfrm>
            <a:off x="5795963" y="2060575"/>
            <a:ext cx="2735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Крутой спуск</a:t>
            </a:r>
          </a:p>
        </p:txBody>
      </p:sp>
      <p:sp>
        <p:nvSpPr>
          <p:cNvPr id="29710" name="Text Box 16"/>
          <p:cNvSpPr txBox="1">
            <a:spLocks noChangeArrowheads="1"/>
          </p:cNvSpPr>
          <p:nvPr/>
        </p:nvSpPr>
        <p:spPr bwMode="auto">
          <a:xfrm>
            <a:off x="6877050" y="5157788"/>
            <a:ext cx="1943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Лихой вираж</a:t>
            </a:r>
          </a:p>
        </p:txBody>
      </p:sp>
      <p:sp>
        <p:nvSpPr>
          <p:cNvPr id="29711" name="Text Box 17"/>
          <p:cNvSpPr txBox="1">
            <a:spLocks noChangeArrowheads="1"/>
          </p:cNvSpPr>
          <p:nvPr/>
        </p:nvSpPr>
        <p:spPr bwMode="auto">
          <a:xfrm>
            <a:off x="4284663" y="4652963"/>
            <a:ext cx="2735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Трудный подъем</a:t>
            </a:r>
          </a:p>
        </p:txBody>
      </p:sp>
      <p:sp>
        <p:nvSpPr>
          <p:cNvPr id="29712" name="Text Box 18"/>
          <p:cNvSpPr txBox="1">
            <a:spLocks noChangeArrowheads="1"/>
          </p:cNvSpPr>
          <p:nvPr/>
        </p:nvSpPr>
        <p:spPr bwMode="auto">
          <a:xfrm>
            <a:off x="1258888" y="3789363"/>
            <a:ext cx="1584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</a:rPr>
              <a:t>Турбаза</a:t>
            </a:r>
          </a:p>
        </p:txBody>
      </p:sp>
      <p:sp>
        <p:nvSpPr>
          <p:cNvPr id="3091" name="Oval 19"/>
          <p:cNvSpPr>
            <a:spLocks noChangeArrowheads="1"/>
          </p:cNvSpPr>
          <p:nvPr/>
        </p:nvSpPr>
        <p:spPr bwMode="auto">
          <a:xfrm>
            <a:off x="611188" y="3141663"/>
            <a:ext cx="288925" cy="287337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9714" name="Text Box 16"/>
          <p:cNvSpPr txBox="1">
            <a:spLocks noChangeArrowheads="1"/>
          </p:cNvSpPr>
          <p:nvPr/>
        </p:nvSpPr>
        <p:spPr bwMode="auto">
          <a:xfrm>
            <a:off x="6929438" y="3786188"/>
            <a:ext cx="1943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Привал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solidFill>
            <a:srgbClr val="CCFF33"/>
          </a:solidFill>
        </p:spPr>
        <p:txBody>
          <a:bodyPr/>
          <a:lstStyle/>
          <a:p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технологии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solidFill>
            <a:srgbClr val="CCFFCC"/>
          </a:solidFill>
        </p:spPr>
        <p:txBody>
          <a:bodyPr/>
          <a:lstStyle/>
          <a:p>
            <a:r>
              <a:rPr lang="ru-RU" alt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 для улучшения мозгового кровообращения, ФМ для глаз, ФМ для снятия напряжения с кистей рук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подхода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1571625"/>
            <a:ext cx="7000875" cy="4572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Обучать деятельности – это, значит, 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-делать учение мотивированным, 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-учить ребенка самостоятельно ставить перед собой цель и находить пути, в том числе средства, ее достижения (т.е. оптимально организовывать свою деятельность), </a:t>
            </a:r>
          </a:p>
          <a:p>
            <a:pPr>
              <a:buFont typeface="Arial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помогать ребенку сформировать у себя умения контроля и  самоконтроля, оценки и самооценки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9" descr="7028_d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-171450"/>
            <a:ext cx="5903913" cy="691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blogentry-14-119733486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8242">
            <a:off x="2670175" y="2857500"/>
            <a:ext cx="108426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1321_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6124">
            <a:off x="4932363" y="3284538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628775"/>
            <a:ext cx="9588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DSC02756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4263" y="1412875"/>
            <a:ext cx="96202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ball_s"/>
          <p:cNvPicPr>
            <a:picLocks noChangeAspect="1" noChangeArrowheads="1"/>
          </p:cNvPicPr>
          <p:nvPr/>
        </p:nvPicPr>
        <p:blipFill>
          <a:blip r:embed="rId9" cstate="email"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852738"/>
            <a:ext cx="1096963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18" descr="DSC0275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3908">
            <a:off x="3132138" y="4581525"/>
            <a:ext cx="1263650" cy="150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3" name="Picture 19" descr="18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36906">
            <a:off x="4859338" y="4581525"/>
            <a:ext cx="1376362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0" descr="blogentry-14-1197334868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0394">
            <a:off x="4284663" y="260350"/>
            <a:ext cx="712787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5" name="Rectangle 22"/>
          <p:cNvSpPr>
            <a:spLocks noChangeArrowheads="1"/>
          </p:cNvSpPr>
          <p:nvPr/>
        </p:nvSpPr>
        <p:spPr bwMode="auto">
          <a:xfrm>
            <a:off x="4787900" y="188913"/>
            <a:ext cx="331311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pic>
        <p:nvPicPr>
          <p:cNvPr id="6167" name="Picture 23" descr="d3365a70f643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60350"/>
            <a:ext cx="93662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8" name="Picture 24" descr="d3365a70f643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005263"/>
            <a:ext cx="93662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9" name="Picture 25" descr="d3365a70f643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2781300"/>
            <a:ext cx="1223963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0" name="Picture 26" descr="d3365a70f643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836613"/>
            <a:ext cx="1296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1" name="Picture 27" descr="d3365a70f643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5445125"/>
            <a:ext cx="93503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6" name="Picture 32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27" fill="hold"/>
                                        <p:tgtEl>
                                          <p:spTgt spid="6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7727"/>
                            </p:stCondLst>
                            <p:childTnLst>
                              <p:par>
                                <p:cTn id="1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8727"/>
                            </p:stCondLst>
                            <p:childTnLst>
                              <p:par>
                                <p:cTn id="1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9727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727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1727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2727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3727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4727"/>
                            </p:stCondLst>
                            <p:childTnLst>
                              <p:par>
                                <p:cTn id="4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7727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727"/>
                            </p:stCondLst>
                            <p:childTnLst>
                              <p:par>
                                <p:cTn id="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3727"/>
                            </p:stCondLst>
                            <p:childTnLst>
                              <p:par>
                                <p:cTn id="5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6727"/>
                            </p:stCondLst>
                            <p:childTnLst>
                              <p:par>
                                <p:cTn id="63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69727"/>
                            </p:stCondLst>
                            <p:childTnLst>
                              <p:par>
                                <p:cTn id="67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28 -0.17546 C 0.02865 -0.17546 0.08472 -0.10069 0.08472 -0.00879 C 0.08472 0.08311 0.02865 0.15787 -0.04028 0.15787 C -0.1092 0.15787 -0.16528 0.08311 -0.16528 -0.00879 C -0.16528 -0.10069 -0.1092 -0.17546 -0.04028 -0.17546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73727"/>
                            </p:stCondLst>
                            <p:childTnLst>
                              <p:par>
                                <p:cTn id="70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-0.11713 C 0.08767 -0.11713 0.14375 -0.04236 0.14375 0.04954 C 0.14375 0.14144 0.08767 0.21621 0.01875 0.21621 C -0.05018 0.21621 -0.10625 0.14144 -0.10625 0.04954 C -0.10625 -0.04236 -0.05018 -0.11713 0.01875 -0.11713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79727"/>
                            </p:stCondLst>
                            <p:childTnLst>
                              <p:par>
                                <p:cTn id="73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83727"/>
                            </p:stCondLst>
                            <p:childTnLst>
                              <p:par>
                                <p:cTn id="77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7727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6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7803_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188913"/>
            <a:ext cx="2376487" cy="158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47631bi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3138" y="4076700"/>
            <a:ext cx="2520951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motor_max_250_002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6049">
            <a:off x="5148263" y="4508500"/>
            <a:ext cx="38100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ZP3199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2665413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ZP3299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4213" y="1700213"/>
            <a:ext cx="2922588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779838" y="692150"/>
            <a:ext cx="1152525" cy="3168650"/>
          </a:xfrm>
          <a:prstGeom prst="rect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ahoma" panose="020B0604030504040204" pitchFamily="34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284663" y="3860800"/>
            <a:ext cx="142875" cy="504825"/>
          </a:xfrm>
          <a:prstGeom prst="rect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ahoma" panose="020B0604030504040204" pitchFamily="34" charset="0"/>
            </a:endParaRPr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3851275" y="765175"/>
            <a:ext cx="1008063" cy="100806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ahoma" panose="020B0604030504040204" pitchFamily="34" charset="0"/>
            </a:endParaRPr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3851275" y="1773238"/>
            <a:ext cx="1008063" cy="10080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ahoma" panose="020B0604030504040204" pitchFamily="34" charset="0"/>
            </a:endParaRPr>
          </a:p>
        </p:txBody>
      </p:sp>
      <p:sp>
        <p:nvSpPr>
          <p:cNvPr id="12301" name="Oval 13"/>
          <p:cNvSpPr>
            <a:spLocks noChangeArrowheads="1"/>
          </p:cNvSpPr>
          <p:nvPr/>
        </p:nvSpPr>
        <p:spPr bwMode="auto">
          <a:xfrm>
            <a:off x="3851275" y="2781300"/>
            <a:ext cx="1008063" cy="1008063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76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ahoma" panose="020B0604030504040204" pitchFamily="34" charset="0"/>
            </a:endParaRPr>
          </a:p>
        </p:txBody>
      </p:sp>
      <p:pic>
        <p:nvPicPr>
          <p:cNvPr id="12302" name="Picture 1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66" fill="hold"/>
                                        <p:tgtEl>
                                          <p:spTgt spid="12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1.09462 0.66157 " pathEditMode="relative" ptsTypes="AA">
                                      <p:cBhvr>
                                        <p:cTn id="11" dur="5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4266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25 0.06852 L -1.00364 0.0581 " pathEditMode="relative" ptsTypes="AA">
                                      <p:cBhvr>
                                        <p:cTn id="17" dur="3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7266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667 -0.02129 L -1.08264 0.26227 " pathEditMode="relative" ptsTypes="AA">
                                      <p:cBhvr>
                                        <p:cTn id="23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2266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6266"/>
                            </p:stCondLst>
                            <p:childTnLst>
                              <p:par>
                                <p:cTn id="38" presetID="24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6766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9766"/>
                            </p:stCondLst>
                            <p:childTnLst>
                              <p:par>
                                <p:cTn id="51" presetID="24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266"/>
                            </p:stCondLst>
                            <p:childTnLst>
                              <p:par>
                                <p:cTn id="57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3266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493 0.09629 L 1.30503 0.24329 " pathEditMode="relative" ptsTypes="AA">
                                      <p:cBhvr>
                                        <p:cTn id="65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8266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-0.00069 L 1.48837 0.02107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60000" y="1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2"/>
                </p:tgtEl>
              </p:cMediaNode>
            </p:audio>
          </p:childTnLst>
        </p:cTn>
      </p:par>
    </p:tnLst>
    <p:bldLst>
      <p:bldP spid="12297" grpId="0" animBg="1"/>
      <p:bldP spid="12298" grpId="0" animBg="1"/>
      <p:bldP spid="12299" grpId="0" animBg="1"/>
      <p:bldP spid="12299" grpId="1" animBg="1"/>
      <p:bldP spid="12299" grpId="2" animBg="1"/>
      <p:bldP spid="12300" grpId="0" animBg="1"/>
      <p:bldP spid="12300" grpId="1" animBg="1"/>
      <p:bldP spid="12300" grpId="2" animBg="1"/>
      <p:bldP spid="1230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 стрелкой 9"/>
          <p:cNvCxnSpPr/>
          <p:nvPr/>
        </p:nvCxnSpPr>
        <p:spPr>
          <a:xfrm>
            <a:off x="1857375" y="3214688"/>
            <a:ext cx="5286375" cy="1587"/>
          </a:xfrm>
          <a:prstGeom prst="straightConnector1">
            <a:avLst/>
          </a:prstGeom>
          <a:ln w="635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fiscul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215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Прямая со стрелкой 13"/>
          <p:cNvCxnSpPr/>
          <p:nvPr/>
        </p:nvCxnSpPr>
        <p:spPr>
          <a:xfrm rot="5400000" flipH="1" flipV="1">
            <a:off x="1988344" y="3012281"/>
            <a:ext cx="4918075" cy="36513"/>
          </a:xfrm>
          <a:prstGeom prst="straightConnector1">
            <a:avLst/>
          </a:prstGeom>
          <a:ln w="635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1357313" y="928688"/>
            <a:ext cx="6357937" cy="4918075"/>
          </a:xfrm>
          <a:prstGeom prst="straightConnector1">
            <a:avLst/>
          </a:prstGeom>
          <a:ln w="635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642938" y="1000125"/>
            <a:ext cx="7000875" cy="4857750"/>
          </a:xfrm>
          <a:prstGeom prst="straightConnector1">
            <a:avLst/>
          </a:prstGeom>
          <a:ln w="635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7"/>
          <p:cNvGrpSpPr>
            <a:grpSpLocks/>
          </p:cNvGrpSpPr>
          <p:nvPr/>
        </p:nvGrpSpPr>
        <p:grpSpPr bwMode="auto">
          <a:xfrm>
            <a:off x="498475" y="214313"/>
            <a:ext cx="8216900" cy="6288087"/>
            <a:chOff x="499240" y="215084"/>
            <a:chExt cx="8216164" cy="6287338"/>
          </a:xfrm>
        </p:grpSpPr>
        <p:cxnSp>
          <p:nvCxnSpPr>
            <p:cNvPr id="26" name="Прямая со стрелкой 25"/>
            <p:cNvCxnSpPr/>
            <p:nvPr/>
          </p:nvCxnSpPr>
          <p:spPr>
            <a:xfrm rot="10800000">
              <a:off x="786552" y="286512"/>
              <a:ext cx="7071679" cy="71429"/>
            </a:xfrm>
            <a:prstGeom prst="straightConnector1">
              <a:avLst/>
            </a:prstGeom>
            <a:ln w="635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 rot="5400000">
              <a:off x="-2607127" y="3321451"/>
              <a:ext cx="6214322" cy="1588"/>
            </a:xfrm>
            <a:prstGeom prst="straightConnector1">
              <a:avLst/>
            </a:prstGeom>
            <a:ln w="635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857983" y="6500835"/>
              <a:ext cx="7857421" cy="1587"/>
            </a:xfrm>
            <a:prstGeom prst="straightConnector1">
              <a:avLst/>
            </a:prstGeom>
            <a:ln w="635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rot="5400000" flipH="1" flipV="1">
              <a:off x="5678874" y="3392880"/>
              <a:ext cx="5785748" cy="1587"/>
            </a:xfrm>
            <a:prstGeom prst="straightConnector1">
              <a:avLst/>
            </a:prstGeom>
            <a:ln w="635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1785938"/>
            <a:ext cx="2214562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Рисунок 38" descr="AG00433_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150" y="0"/>
            <a:ext cx="172085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20" descr="AG00433_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38" y="0"/>
            <a:ext cx="1643062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 descr="AG00433_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25" y="5286375"/>
            <a:ext cx="1643063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AG00433_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5561013"/>
            <a:ext cx="1643063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AG00433_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00313"/>
            <a:ext cx="1643063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C 0.40504 0.00208 0.81025 0.00417 0.81094 0.00278 C 0.81163 0.00139 0.1382 -0.00648 0.00365 -0.0081 " pathEditMode="relative" rAng="0" ptsTypes="aaA">
                                      <p:cBhvr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00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8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8726 C -0.02483 -0.46689 -0.01962 -0.84629 -0.02014 -0.83564 C -0.02066 -0.825 -0.03056 -0.16319 -0.03299 -0.02268 C -0.03542 0.11737 -0.03507 0.06135 -0.03455 0.00533 " pathEditMode="relative" rAng="0" ptsTypes="aaaA">
                                      <p:cBhvr>
                                        <p:cTn id="3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0" y="-277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66667E-6 C -0.3993 -0.3926 -0.79843 -0.78519 -0.79514 -0.77848 C -0.79184 -0.77176 -0.11632 -0.09561 0.01945 0.04097 " pathEditMode="relative" ptsTypes="aaA">
                                      <p:cBhvr>
                                        <p:cTn id="54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69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7.03704E-6 C -0.42656 0.3882 -0.85312 0.77616 -0.85156 0.77616 C -0.84999 0.77616 -0.13385 0.1294 0.00973 7.03704E-6 " pathEditMode="relative" ptsTypes="aaA">
                                      <p:cBhvr>
                                        <p:cTn id="7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7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87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0.00439 C -0.08733 0.00879 -0.18039 0.0074 -0.27327 0.00277 C -0.36546 -0.01181 -0.43473 -0.00579 -0.54358 -0.00672 C -0.62674 -0.00834 -0.62396 -0.00371 -0.67119 -0.01274 C -0.69028 -0.02037 -0.71164 -0.01528 -0.73178 -0.01829 C -0.73733 -0.02084 -0.74306 -0.02199 -0.74862 -0.02408 C -0.79289 -0.02361 -0.84323 -0.04769 -0.88125 -0.02246 C -0.90261 -0.00787 -0.87778 0.06226 -0.87778 0.06273 C -0.87882 0.21851 -0.87205 0.25555 -0.88282 0.35926 C -0.88507 0.41435 -0.88664 0.46967 -0.88959 0.525 C -0.89011 0.58194 -0.89011 0.63912 -0.89115 0.69629 C -0.89219 0.74652 -0.90921 0.79375 -0.86441 0.80625 C -0.83403 0.82986 -0.77014 0.81504 -0.75209 0.81574 C -0.74011 0.81921 -0.72813 0.81736 -0.71667 0.82176 C -0.12761 0.81898 -0.41181 0.84259 -0.23629 0.81574 C -0.21841 0.80902 -0.18594 0.81041 -0.16928 0.81018 C -0.09306 0.80902 -0.01685 0.80856 0.05937 0.8081 C 0.05712 0.80046 0.05503 0.79745 0.04913 0.79282 C 0.04532 0.77893 0.05086 0.7956 0.04253 0.78101 C -0.07813 0.57152 0.04079 0.27893 0.04079 0.02777 " pathEditMode="relative" rAng="0" ptsTypes="fffffffffffffffffffA">
                                      <p:cBhvr>
                                        <p:cTn id="88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10000" y="393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9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8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Встаньте и покажите, как стоит цапля (важная птица одна рука на поясе, другая вперед клюв, на одной ноге)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Очень трудно так стоять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Ножку на пол не спускать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 не падать, не качаться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 соседа не держаться.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 теперь на другой ноге.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 теперь как птицы полетели и тихонько на место сели)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6"/>
          <p:cNvSpPr>
            <a:spLocks noChangeArrowheads="1" noChangeShapeType="1" noTextEdit="1"/>
          </p:cNvSpPr>
          <p:nvPr/>
        </p:nvSpPr>
        <p:spPr bwMode="auto">
          <a:xfrm>
            <a:off x="2214563" y="4786313"/>
            <a:ext cx="4643437" cy="1428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 panose="02040502050405020303" pitchFamily="18" charset="0"/>
              </a:rPr>
              <a:t>Привал </a:t>
            </a:r>
          </a:p>
        </p:txBody>
      </p:sp>
      <p:pic>
        <p:nvPicPr>
          <p:cNvPr id="3584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88913"/>
            <a:ext cx="609600" cy="647700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7" descr="i8058-icon-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0" y="214313"/>
            <a:ext cx="5249863" cy="3941762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klass\Рабочий стол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48475"/>
          </a:xfrm>
        </p:spPr>
      </p:pic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2286000" y="1214438"/>
            <a:ext cx="5715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 для пальчиков</a:t>
            </a:r>
          </a:p>
        </p:txBody>
      </p:sp>
      <p:sp>
        <p:nvSpPr>
          <p:cNvPr id="36868" name="TextBox 3"/>
          <p:cNvSpPr txBox="1">
            <a:spLocks noChangeArrowheads="1"/>
          </p:cNvSpPr>
          <p:nvPr/>
        </p:nvSpPr>
        <p:spPr bwMode="auto">
          <a:xfrm>
            <a:off x="2286000" y="2357438"/>
            <a:ext cx="500062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делают зарядку,</a:t>
            </a:r>
          </a:p>
          <a:p>
            <a:pPr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меньше уставать.</a:t>
            </a:r>
          </a:p>
          <a:p>
            <a:pPr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они в тетрадке</a:t>
            </a:r>
          </a:p>
          <a:p>
            <a:pPr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буковки писать.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428604"/>
            <a:ext cx="5381644" cy="707886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dirty="0">
                <a:ln w="11430"/>
                <a:solidFill>
                  <a:srgbClr val="00CCFF"/>
                </a:solidFill>
                <a:latin typeface="Bookman Old Style" pitchFamily="18" charset="0"/>
              </a:rPr>
              <a:t>Физкультминутка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71600" y="1295400"/>
          <a:ext cx="6096000" cy="4937125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371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Вы,  наверное,  устали?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Ну, тогда все дружно  встали.      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Вверх  ладошки! Хлоп! Хлоп!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По коленкам – шлёп,  шлёп!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По плечам  теперь  похлопай!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По бокам  себя пошлёпай!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Мы  осанку  исправляем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Спинки  дружно  прогибаем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Вправо, влево  мы  нагнулись,   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До носочков  дотянулись.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Плечи  вверх,  назад  и вниз.   </a:t>
                      </a:r>
                      <a:endParaRPr lang="ru-RU" sz="1800" b="1" dirty="0" smtClean="0">
                        <a:solidFill>
                          <a:srgbClr val="FF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  <a:ea typeface="+mn-ea"/>
                          <a:cs typeface="+mn-cs"/>
                        </a:rPr>
                        <a:t>Улыбайтесь и садитесь.</a:t>
                      </a:r>
                      <a:r>
                        <a:rPr lang="ru-RU" sz="1800" b="1" i="0" dirty="0" smtClean="0">
                          <a:solidFill>
                            <a:srgbClr val="FF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               </a:t>
                      </a:r>
                      <a:endParaRPr lang="ru-RU" sz="1800" b="1" i="0" dirty="0">
                        <a:solidFill>
                          <a:srgbClr val="FF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5" descr="i_17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5" y="1357313"/>
            <a:ext cx="17145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0" y="214313"/>
            <a:ext cx="914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800" b="1">
                <a:solidFill>
                  <a:srgbClr val="2E2EB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</a:p>
        </p:txBody>
      </p:sp>
      <p:pic>
        <p:nvPicPr>
          <p:cNvPr id="38916" name="Рисунок 3" descr="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357313"/>
            <a:ext cx="170497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Рисунок 4" descr="i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1357313"/>
            <a:ext cx="20066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Box 6"/>
          <p:cNvSpPr txBox="1">
            <a:spLocks noChangeArrowheads="1"/>
          </p:cNvSpPr>
          <p:nvPr/>
        </p:nvSpPr>
        <p:spPr bwMode="auto">
          <a:xfrm>
            <a:off x="1928813" y="4786313"/>
            <a:ext cx="528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  1 скл.     2 скл.      3 скл.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solidFill>
            <a:srgbClr val="CCFFCC"/>
          </a:solidFill>
        </p:spPr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175" cy="4829175"/>
          </a:xfrm>
          <a:solidFill>
            <a:srgbClr val="FFFFCC"/>
          </a:solidFill>
        </p:spPr>
        <p:txBody>
          <a:bodyPr/>
          <a:lstStyle/>
          <a:p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Рефлексия настроения и эмоционального состояния ( я похвалил бы себя за…, смайлики, карточки с изображением лиц, цветовое изображение настроения, эмоционально-художественное оформление (картина, музыкальный фрагмент)</a:t>
            </a:r>
            <a:b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2.Рефлексия деятельности ( если было понятно… пословица, мишень)</a:t>
            </a:r>
            <a:b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Рефлексия содержания учебного материала.( игра «Пинг-понг», тест, плюс-минус, рисунок, кластер, кубик)</a:t>
            </a:r>
          </a:p>
          <a:p>
            <a:endParaRPr lang="ru-RU" altLang="ru-RU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1571612"/>
            <a:ext cx="4714908" cy="4075252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С2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714356"/>
            <a:ext cx="4571308" cy="4961393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/>
          </a:p>
        </p:txBody>
      </p:sp>
      <p:pic>
        <p:nvPicPr>
          <p:cNvPr id="7172" name="Picture 2" descr="C:\Documents and Settings\klass\Рабочий стол\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813"/>
            <a:ext cx="9144000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7699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СТРАНУ БУКВ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2928938"/>
            <a:ext cx="145732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925" y="2286000"/>
            <a:ext cx="43624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5572125"/>
            <a:ext cx="50387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781300"/>
            <a:ext cx="14478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8838" y="115888"/>
            <a:ext cx="49244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239" b="4379"/>
          <a:stretch>
            <a:fillRect/>
          </a:stretch>
        </p:blipFill>
        <p:spPr bwMode="auto">
          <a:xfrm>
            <a:off x="5127625" y="3711575"/>
            <a:ext cx="596900" cy="18605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" t="17060" r="66798" b="4654"/>
          <a:stretch/>
        </p:blipFill>
        <p:spPr bwMode="auto">
          <a:xfrm>
            <a:off x="5743575" y="3711575"/>
            <a:ext cx="581025" cy="186055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Блок-схема: узел 26"/>
          <p:cNvSpPr/>
          <p:nvPr/>
        </p:nvSpPr>
        <p:spPr>
          <a:xfrm>
            <a:off x="3200400" y="2514600"/>
            <a:ext cx="2133600" cy="22098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3733800" y="381000"/>
            <a:ext cx="1014413" cy="21002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 rot="20708911">
            <a:off x="4443413" y="4662488"/>
            <a:ext cx="1014412" cy="210026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 rot="5732920">
            <a:off x="5902325" y="2787650"/>
            <a:ext cx="1014413" cy="21002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 rot="15679673">
            <a:off x="1639094" y="2875757"/>
            <a:ext cx="1016000" cy="210026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 rot="19224974">
            <a:off x="2533650" y="768350"/>
            <a:ext cx="1016000" cy="21002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 rot="17789412">
            <a:off x="1801812" y="1701801"/>
            <a:ext cx="1014413" cy="210026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 rot="2342602">
            <a:off x="4891088" y="771525"/>
            <a:ext cx="1016000" cy="21002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 rot="3802032">
            <a:off x="5679282" y="1618456"/>
            <a:ext cx="1016000" cy="21002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 rot="14204760">
            <a:off x="2103438" y="3949700"/>
            <a:ext cx="1016000" cy="210185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 rot="7555345">
            <a:off x="5441157" y="3939381"/>
            <a:ext cx="1016000" cy="21002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 rot="12235074">
            <a:off x="3125788" y="4641850"/>
            <a:ext cx="1014412" cy="2100263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022" name="Прямоугольник 13"/>
          <p:cNvSpPr>
            <a:spLocks noChangeArrowheads="1"/>
          </p:cNvSpPr>
          <p:nvPr/>
        </p:nvSpPr>
        <p:spPr bwMode="auto">
          <a:xfrm>
            <a:off x="6215063" y="0"/>
            <a:ext cx="2928937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Вы были замечательными сегодня художниками - волшебниками.</a:t>
            </a:r>
            <a:br>
              <a:rPr lang="ru-RU" altLang="ru-RU"/>
            </a:br>
            <a:r>
              <a:rPr lang="ru-RU" altLang="ru-RU"/>
              <a:t>У каждого из вас на парте лежат два лепесточка:</a:t>
            </a:r>
            <a:br>
              <a:rPr lang="ru-RU" altLang="ru-RU"/>
            </a:br>
            <a:r>
              <a:rPr lang="ru-RU" altLang="ru-RU"/>
              <a:t>1.    Жёлтый – всё хорошо.</a:t>
            </a:r>
            <a:br>
              <a:rPr lang="ru-RU" altLang="ru-RU"/>
            </a:br>
            <a:r>
              <a:rPr lang="ru-RU" altLang="ru-RU"/>
              <a:t>2.    Синий – не очень хорошо. 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 после урока  …</a:t>
            </a:r>
          </a:p>
        </p:txBody>
      </p:sp>
      <p:pic>
        <p:nvPicPr>
          <p:cNvPr id="2050" name="Picture 2" descr="D:\картинки слов 2 клас\смешно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1357298"/>
            <a:ext cx="2715074" cy="2324102"/>
          </a:xfrm>
          <a:effectLst>
            <a:softEdge rad="112500"/>
          </a:effectLst>
        </p:spPr>
      </p:pic>
      <p:pic>
        <p:nvPicPr>
          <p:cNvPr id="2051" name="Picture 3" descr="D:\картинки слов 2 клас\злой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1428750"/>
            <a:ext cx="2214562" cy="2181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2" name="Picture 4" descr="D:\картинки слов 2 клас\грустный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500438"/>
            <a:ext cx="2500330" cy="2516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85938" y="3571875"/>
            <a:ext cx="257175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happy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3" y="5857875"/>
            <a:ext cx="178593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sad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688" y="3643313"/>
            <a:ext cx="200025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angry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klass\Рабочий стол\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971550" y="452438"/>
            <a:ext cx="7200900" cy="863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пил ты чай с медком, с ней ты хорошо знаком.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 мёду собрала, работящая  </a:t>
            </a:r>
          </a:p>
        </p:txBody>
      </p:sp>
      <p:pic>
        <p:nvPicPr>
          <p:cNvPr id="9219" name="Picture 2" descr="D:\__Василий\Детсад\PICS детсад\цветы желты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9144000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" descr="D:\__Василий\Детсад\08\имг\профессор лис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0125" y="2428875"/>
            <a:ext cx="1793875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3786188"/>
            <a:ext cx="3071813" cy="8048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9222" name="Picture 2" descr="D:\__Василий\Детсад\PICS детсад\пчел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2028825"/>
            <a:ext cx="157162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286500" y="85725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пчела.</a:t>
            </a:r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00063" y="3929063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0000"/>
                </a:solidFill>
                <a:latin typeface="Calibri" panose="020F0502020204030204" pitchFamily="34" charset="0"/>
              </a:rPr>
              <a:t>ПЧЕЛА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solidFill>
            <a:srgbClr val="CCFF33"/>
          </a:solidFill>
        </p:spPr>
        <p:txBody>
          <a:bodyPr/>
          <a:lstStyle/>
          <a:p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разноуровневого обучения</a:t>
            </a:r>
            <a:endParaRPr lang="ru-RU" alt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Применение: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изучение нового материала; дифференцированная домашняя работа; учет знаний на уроке; текущая проверка усвоения пройденного материала; самостоятельные и контрольные работы; организация работы над ошибками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0" y="214313"/>
            <a:ext cx="914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800" b="1">
                <a:solidFill>
                  <a:srgbClr val="2E2EB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1357313"/>
            <a:ext cx="87153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1 – уровень упр. 69, страница 40;</a:t>
            </a:r>
          </a:p>
          <a:p>
            <a:pPr eaLnBrk="1" hangingPunct="1"/>
            <a:r>
              <a:rPr lang="ru-RU" alt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2 – уровень упр. 70, страница 40.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>    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Прочитать сказку  В.А.Жуковского «Спящая царевна»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2. Сравнить литературные сказки «Спящая царевна» В.А.Жуковского и «Спящая красавица» Шарля Перро.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признаки</a:t>
            </a:r>
            <a:r>
              <a:rPr lang="ru-RU" alt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</a:t>
            </a:r>
            <a:r>
              <a:rPr lang="ru-RU" altLang="ru-RU" sz="24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признаки</a:t>
            </a:r>
            <a:r>
              <a:rPr lang="ru-RU" alt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3" descr="imgu7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63" y="4768850"/>
            <a:ext cx="1500187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mard3453b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75" y="4792663"/>
            <a:ext cx="1643063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847</Words>
  <Application>Microsoft Office PowerPoint</Application>
  <PresentationFormat>Экран (4:3)</PresentationFormat>
  <Paragraphs>188</Paragraphs>
  <Slides>42</Slides>
  <Notes>2</Notes>
  <HiddenSlides>0</HiddenSlides>
  <MMClips>3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50" baseType="lpstr">
      <vt:lpstr>Arial</vt:lpstr>
      <vt:lpstr>Calibri</vt:lpstr>
      <vt:lpstr>Times New Roman</vt:lpstr>
      <vt:lpstr>Comic Sans MS</vt:lpstr>
      <vt:lpstr>Tahoma</vt:lpstr>
      <vt:lpstr>Bookman Old Style</vt:lpstr>
      <vt:lpstr>Тема Office</vt:lpstr>
      <vt:lpstr>Microsoft Equation 3.0</vt:lpstr>
      <vt:lpstr>Использование современных педагогических технологий в процессе обучения</vt:lpstr>
      <vt:lpstr>Что такое технология?</vt:lpstr>
      <vt:lpstr>Технология деятельностного подхода</vt:lpstr>
      <vt:lpstr>Презентация PowerPoint</vt:lpstr>
      <vt:lpstr>Презентация PowerPoint</vt:lpstr>
      <vt:lpstr>Презентация PowerPoint</vt:lpstr>
      <vt:lpstr> Технология разноуровневого обучения</vt:lpstr>
      <vt:lpstr>Презентация PowerPoint</vt:lpstr>
      <vt:lpstr>Домашнее задание</vt:lpstr>
      <vt:lpstr>Технология критического мышления</vt:lpstr>
      <vt:lpstr>Особенности сказки</vt:lpstr>
      <vt:lpstr>Презентация PowerPoint</vt:lpstr>
      <vt:lpstr>Презентация PowerPoint</vt:lpstr>
      <vt:lpstr>за́мок</vt:lpstr>
      <vt:lpstr>Презентация PowerPoint</vt:lpstr>
      <vt:lpstr>Игровые технологии </vt:lpstr>
      <vt:lpstr>"Богатыри" (1881-1898) Добрыня Никитич, Илья Муромец, Алёша Попович</vt:lpstr>
      <vt:lpstr>Презентация PowerPoint</vt:lpstr>
      <vt:lpstr>Презентация PowerPoint</vt:lpstr>
      <vt:lpstr>Презентация PowerPoint</vt:lpstr>
      <vt:lpstr>Игра «Лови ошибку»</vt:lpstr>
      <vt:lpstr>Презентация PowerPoint</vt:lpstr>
      <vt:lpstr>Секреты чтения</vt:lpstr>
      <vt:lpstr>Презентация PowerPoint</vt:lpstr>
      <vt:lpstr>Презентация PowerPoint</vt:lpstr>
      <vt:lpstr>Квест</vt:lpstr>
      <vt:lpstr>Презентация PowerPoint</vt:lpstr>
      <vt:lpstr>Презентация PowerPoint</vt:lpstr>
      <vt:lpstr>Здоровьесберегающие технологии</vt:lpstr>
      <vt:lpstr>Презентация PowerPoint</vt:lpstr>
      <vt:lpstr>Презентация PowerPoint</vt:lpstr>
      <vt:lpstr>Презентация PowerPoint</vt:lpstr>
      <vt:lpstr>ФИЗМИНУТКА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Презентация PowerPoint</vt:lpstr>
      <vt:lpstr>Презентация PowerPoint</vt:lpstr>
      <vt:lpstr>Презентация PowerPoint</vt:lpstr>
      <vt:lpstr>Настроение после урока  …</vt:lpstr>
    </vt:vector>
  </TitlesOfParts>
  <Company>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39</cp:revision>
  <dcterms:created xsi:type="dcterms:W3CDTF">2020-03-17T06:41:53Z</dcterms:created>
  <dcterms:modified xsi:type="dcterms:W3CDTF">2022-05-04T05:34:22Z</dcterms:modified>
</cp:coreProperties>
</file>